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 id="2147483762" r:id="rId2"/>
    <p:sldMasterId id="2147483774" r:id="rId3"/>
  </p:sldMasterIdLst>
  <p:notesMasterIdLst>
    <p:notesMasterId r:id="rId3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4" r:id="rId31"/>
    <p:sldId id="285" r:id="rId32"/>
    <p:sldId id="286" r:id="rId33"/>
    <p:sldId id="287" r:id="rId34"/>
    <p:sldId id="288"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4" autoAdjust="0"/>
    <p:restoredTop sz="91439" autoAdjust="0"/>
  </p:normalViewPr>
  <p:slideViewPr>
    <p:cSldViewPr snapToGrid="0">
      <p:cViewPr varScale="1">
        <p:scale>
          <a:sx n="62" d="100"/>
          <a:sy n="62" d="100"/>
        </p:scale>
        <p:origin x="776"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3E94A93-8FF4-4DFF-8C74-42A61DCE8A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D3D79D5-8946-4A33-A44E-0F18CEB1ACEF}"/>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3C704B-7EF0-49A0-AAD5-E61C3C7E3952}" type="datetimeFigureOut">
              <a:rPr lang="zh-CN" altLang="en-US" smtClean="0"/>
              <a:t>2021/12/13</a:t>
            </a:fld>
            <a:endParaRPr lang="zh-CN" altLang="en-US"/>
          </a:p>
        </p:txBody>
      </p:sp>
      <p:sp>
        <p:nvSpPr>
          <p:cNvPr id="4" name="幻灯片图像占位符 3">
            <a:extLst>
              <a:ext uri="{FF2B5EF4-FFF2-40B4-BE49-F238E27FC236}">
                <a16:creationId xmlns:a16="http://schemas.microsoft.com/office/drawing/2014/main" id="{E5B753F9-12D7-49F5-8D74-00839D18E82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a:extLst>
              <a:ext uri="{FF2B5EF4-FFF2-40B4-BE49-F238E27FC236}">
                <a16:creationId xmlns:a16="http://schemas.microsoft.com/office/drawing/2014/main" id="{54B0CFC3-033B-4E04-AC8A-2D9CB9633DAF}"/>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a:extLst>
              <a:ext uri="{FF2B5EF4-FFF2-40B4-BE49-F238E27FC236}">
                <a16:creationId xmlns:a16="http://schemas.microsoft.com/office/drawing/2014/main" id="{3142E1C9-779E-4404-9069-041E3AE6FF7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a:extLst>
              <a:ext uri="{FF2B5EF4-FFF2-40B4-BE49-F238E27FC236}">
                <a16:creationId xmlns:a16="http://schemas.microsoft.com/office/drawing/2014/main" id="{F25790BA-4485-427A-8C76-383BE61260C0}"/>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1543D-D25F-442E-88FF-DA20B676475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51543D-D25F-442E-88FF-DA20B6764755}" type="slidenum">
              <a:rPr lang="zh-CN" altLang="en-US" smtClean="0"/>
              <a:t>1</a:t>
            </a:fld>
            <a:endParaRPr lang="zh-CN" altLang="en-US"/>
          </a:p>
        </p:txBody>
      </p:sp>
    </p:spTree>
    <p:extLst>
      <p:ext uri="{BB962C8B-B14F-4D97-AF65-F5344CB8AC3E}">
        <p14:creationId xmlns:p14="http://schemas.microsoft.com/office/powerpoint/2010/main" val="2287794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10</a:t>
            </a:fld>
            <a:endParaRPr lang="zh-CN" altLang="en-US"/>
          </a:p>
        </p:txBody>
      </p:sp>
    </p:spTree>
    <p:extLst>
      <p:ext uri="{BB962C8B-B14F-4D97-AF65-F5344CB8AC3E}">
        <p14:creationId xmlns:p14="http://schemas.microsoft.com/office/powerpoint/2010/main" val="556191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11</a:t>
            </a:fld>
            <a:endParaRPr lang="zh-CN" altLang="en-US"/>
          </a:p>
        </p:txBody>
      </p:sp>
    </p:spTree>
    <p:extLst>
      <p:ext uri="{BB962C8B-B14F-4D97-AF65-F5344CB8AC3E}">
        <p14:creationId xmlns:p14="http://schemas.microsoft.com/office/powerpoint/2010/main" val="731102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12</a:t>
            </a:fld>
            <a:endParaRPr lang="zh-CN" altLang="en-US"/>
          </a:p>
        </p:txBody>
      </p:sp>
    </p:spTree>
    <p:extLst>
      <p:ext uri="{BB962C8B-B14F-4D97-AF65-F5344CB8AC3E}">
        <p14:creationId xmlns:p14="http://schemas.microsoft.com/office/powerpoint/2010/main" val="4202541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13</a:t>
            </a:fld>
            <a:endParaRPr lang="zh-CN" altLang="en-US"/>
          </a:p>
        </p:txBody>
      </p:sp>
    </p:spTree>
    <p:extLst>
      <p:ext uri="{BB962C8B-B14F-4D97-AF65-F5344CB8AC3E}">
        <p14:creationId xmlns:p14="http://schemas.microsoft.com/office/powerpoint/2010/main" val="899307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14</a:t>
            </a:fld>
            <a:endParaRPr lang="zh-CN" altLang="en-US"/>
          </a:p>
        </p:txBody>
      </p:sp>
    </p:spTree>
    <p:extLst>
      <p:ext uri="{BB962C8B-B14F-4D97-AF65-F5344CB8AC3E}">
        <p14:creationId xmlns:p14="http://schemas.microsoft.com/office/powerpoint/2010/main" val="3496559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15</a:t>
            </a:fld>
            <a:endParaRPr lang="zh-CN" altLang="en-US"/>
          </a:p>
        </p:txBody>
      </p:sp>
    </p:spTree>
    <p:extLst>
      <p:ext uri="{BB962C8B-B14F-4D97-AF65-F5344CB8AC3E}">
        <p14:creationId xmlns:p14="http://schemas.microsoft.com/office/powerpoint/2010/main" val="1924426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16</a:t>
            </a:fld>
            <a:endParaRPr lang="zh-CN" altLang="en-US"/>
          </a:p>
        </p:txBody>
      </p:sp>
    </p:spTree>
    <p:extLst>
      <p:ext uri="{BB962C8B-B14F-4D97-AF65-F5344CB8AC3E}">
        <p14:creationId xmlns:p14="http://schemas.microsoft.com/office/powerpoint/2010/main" val="368657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17</a:t>
            </a:fld>
            <a:endParaRPr lang="zh-CN" altLang="en-US"/>
          </a:p>
        </p:txBody>
      </p:sp>
    </p:spTree>
    <p:extLst>
      <p:ext uri="{BB962C8B-B14F-4D97-AF65-F5344CB8AC3E}">
        <p14:creationId xmlns:p14="http://schemas.microsoft.com/office/powerpoint/2010/main" val="389769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18</a:t>
            </a:fld>
            <a:endParaRPr lang="zh-CN" altLang="en-US"/>
          </a:p>
        </p:txBody>
      </p:sp>
    </p:spTree>
    <p:extLst>
      <p:ext uri="{BB962C8B-B14F-4D97-AF65-F5344CB8AC3E}">
        <p14:creationId xmlns:p14="http://schemas.microsoft.com/office/powerpoint/2010/main" val="871359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19</a:t>
            </a:fld>
            <a:endParaRPr lang="zh-CN" altLang="en-US"/>
          </a:p>
        </p:txBody>
      </p:sp>
    </p:spTree>
    <p:extLst>
      <p:ext uri="{BB962C8B-B14F-4D97-AF65-F5344CB8AC3E}">
        <p14:creationId xmlns:p14="http://schemas.microsoft.com/office/powerpoint/2010/main" val="3192862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2</a:t>
            </a:fld>
            <a:endParaRPr lang="zh-CN" altLang="en-US"/>
          </a:p>
        </p:txBody>
      </p:sp>
    </p:spTree>
    <p:extLst>
      <p:ext uri="{BB962C8B-B14F-4D97-AF65-F5344CB8AC3E}">
        <p14:creationId xmlns:p14="http://schemas.microsoft.com/office/powerpoint/2010/main" val="93413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20</a:t>
            </a:fld>
            <a:endParaRPr lang="zh-CN" altLang="en-US"/>
          </a:p>
        </p:txBody>
      </p:sp>
    </p:spTree>
    <p:extLst>
      <p:ext uri="{BB962C8B-B14F-4D97-AF65-F5344CB8AC3E}">
        <p14:creationId xmlns:p14="http://schemas.microsoft.com/office/powerpoint/2010/main" val="2422390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21</a:t>
            </a:fld>
            <a:endParaRPr lang="zh-CN" altLang="en-US"/>
          </a:p>
        </p:txBody>
      </p:sp>
    </p:spTree>
    <p:extLst>
      <p:ext uri="{BB962C8B-B14F-4D97-AF65-F5344CB8AC3E}">
        <p14:creationId xmlns:p14="http://schemas.microsoft.com/office/powerpoint/2010/main" val="1731844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22</a:t>
            </a:fld>
            <a:endParaRPr lang="zh-CN" altLang="en-US"/>
          </a:p>
        </p:txBody>
      </p:sp>
    </p:spTree>
    <p:extLst>
      <p:ext uri="{BB962C8B-B14F-4D97-AF65-F5344CB8AC3E}">
        <p14:creationId xmlns:p14="http://schemas.microsoft.com/office/powerpoint/2010/main" val="2286478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23</a:t>
            </a:fld>
            <a:endParaRPr lang="zh-CN" altLang="en-US"/>
          </a:p>
        </p:txBody>
      </p:sp>
    </p:spTree>
    <p:extLst>
      <p:ext uri="{BB962C8B-B14F-4D97-AF65-F5344CB8AC3E}">
        <p14:creationId xmlns:p14="http://schemas.microsoft.com/office/powerpoint/2010/main" val="2951494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24</a:t>
            </a:fld>
            <a:endParaRPr lang="zh-CN" altLang="en-US"/>
          </a:p>
        </p:txBody>
      </p:sp>
    </p:spTree>
    <p:extLst>
      <p:ext uri="{BB962C8B-B14F-4D97-AF65-F5344CB8AC3E}">
        <p14:creationId xmlns:p14="http://schemas.microsoft.com/office/powerpoint/2010/main" val="3928924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25</a:t>
            </a:fld>
            <a:endParaRPr lang="zh-CN" altLang="en-US"/>
          </a:p>
        </p:txBody>
      </p:sp>
    </p:spTree>
    <p:extLst>
      <p:ext uri="{BB962C8B-B14F-4D97-AF65-F5344CB8AC3E}">
        <p14:creationId xmlns:p14="http://schemas.microsoft.com/office/powerpoint/2010/main" val="2680601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26</a:t>
            </a:fld>
            <a:endParaRPr lang="zh-CN" altLang="en-US"/>
          </a:p>
        </p:txBody>
      </p:sp>
    </p:spTree>
    <p:extLst>
      <p:ext uri="{BB962C8B-B14F-4D97-AF65-F5344CB8AC3E}">
        <p14:creationId xmlns:p14="http://schemas.microsoft.com/office/powerpoint/2010/main" val="1744679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27</a:t>
            </a:fld>
            <a:endParaRPr lang="zh-CN" altLang="en-US"/>
          </a:p>
        </p:txBody>
      </p:sp>
    </p:spTree>
    <p:extLst>
      <p:ext uri="{BB962C8B-B14F-4D97-AF65-F5344CB8AC3E}">
        <p14:creationId xmlns:p14="http://schemas.microsoft.com/office/powerpoint/2010/main" val="3786695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28</a:t>
            </a:fld>
            <a:endParaRPr lang="zh-CN" altLang="en-US"/>
          </a:p>
        </p:txBody>
      </p:sp>
    </p:spTree>
    <p:extLst>
      <p:ext uri="{BB962C8B-B14F-4D97-AF65-F5344CB8AC3E}">
        <p14:creationId xmlns:p14="http://schemas.microsoft.com/office/powerpoint/2010/main" val="2233785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29</a:t>
            </a:fld>
            <a:endParaRPr lang="zh-CN" altLang="en-US"/>
          </a:p>
        </p:txBody>
      </p:sp>
    </p:spTree>
    <p:extLst>
      <p:ext uri="{BB962C8B-B14F-4D97-AF65-F5344CB8AC3E}">
        <p14:creationId xmlns:p14="http://schemas.microsoft.com/office/powerpoint/2010/main" val="3973381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3</a:t>
            </a:fld>
            <a:endParaRPr lang="zh-CN" altLang="en-US"/>
          </a:p>
        </p:txBody>
      </p:sp>
    </p:spTree>
    <p:extLst>
      <p:ext uri="{BB962C8B-B14F-4D97-AF65-F5344CB8AC3E}">
        <p14:creationId xmlns:p14="http://schemas.microsoft.com/office/powerpoint/2010/main" val="32810956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30</a:t>
            </a:fld>
            <a:endParaRPr lang="zh-CN" altLang="en-US"/>
          </a:p>
        </p:txBody>
      </p:sp>
    </p:spTree>
    <p:extLst>
      <p:ext uri="{BB962C8B-B14F-4D97-AF65-F5344CB8AC3E}">
        <p14:creationId xmlns:p14="http://schemas.microsoft.com/office/powerpoint/2010/main" val="254373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31</a:t>
            </a:fld>
            <a:endParaRPr lang="zh-CN" altLang="en-US"/>
          </a:p>
        </p:txBody>
      </p:sp>
    </p:spTree>
    <p:extLst>
      <p:ext uri="{BB962C8B-B14F-4D97-AF65-F5344CB8AC3E}">
        <p14:creationId xmlns:p14="http://schemas.microsoft.com/office/powerpoint/2010/main" val="2878716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32</a:t>
            </a:fld>
            <a:endParaRPr lang="zh-CN" altLang="en-US"/>
          </a:p>
        </p:txBody>
      </p:sp>
    </p:spTree>
    <p:extLst>
      <p:ext uri="{BB962C8B-B14F-4D97-AF65-F5344CB8AC3E}">
        <p14:creationId xmlns:p14="http://schemas.microsoft.com/office/powerpoint/2010/main" val="2568450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4</a:t>
            </a:fld>
            <a:endParaRPr lang="zh-CN" altLang="en-US"/>
          </a:p>
        </p:txBody>
      </p:sp>
    </p:spTree>
    <p:extLst>
      <p:ext uri="{BB962C8B-B14F-4D97-AF65-F5344CB8AC3E}">
        <p14:creationId xmlns:p14="http://schemas.microsoft.com/office/powerpoint/2010/main" val="1404003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5</a:t>
            </a:fld>
            <a:endParaRPr lang="zh-CN" altLang="en-US"/>
          </a:p>
        </p:txBody>
      </p:sp>
    </p:spTree>
    <p:extLst>
      <p:ext uri="{BB962C8B-B14F-4D97-AF65-F5344CB8AC3E}">
        <p14:creationId xmlns:p14="http://schemas.microsoft.com/office/powerpoint/2010/main" val="103206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6</a:t>
            </a:fld>
            <a:endParaRPr lang="zh-CN" altLang="en-US"/>
          </a:p>
        </p:txBody>
      </p:sp>
    </p:spTree>
    <p:extLst>
      <p:ext uri="{BB962C8B-B14F-4D97-AF65-F5344CB8AC3E}">
        <p14:creationId xmlns:p14="http://schemas.microsoft.com/office/powerpoint/2010/main" val="4179913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7</a:t>
            </a:fld>
            <a:endParaRPr lang="zh-CN" altLang="en-US"/>
          </a:p>
        </p:txBody>
      </p:sp>
    </p:spTree>
    <p:extLst>
      <p:ext uri="{BB962C8B-B14F-4D97-AF65-F5344CB8AC3E}">
        <p14:creationId xmlns:p14="http://schemas.microsoft.com/office/powerpoint/2010/main" val="872040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8</a:t>
            </a:fld>
            <a:endParaRPr lang="zh-CN" altLang="en-US"/>
          </a:p>
        </p:txBody>
      </p:sp>
    </p:spTree>
    <p:extLst>
      <p:ext uri="{BB962C8B-B14F-4D97-AF65-F5344CB8AC3E}">
        <p14:creationId xmlns:p14="http://schemas.microsoft.com/office/powerpoint/2010/main" val="2691234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51543D-D25F-442E-88FF-DA20B6764755}" type="slidenum">
              <a:rPr lang="zh-CN" altLang="en-US" smtClean="0"/>
              <a:t>9</a:t>
            </a:fld>
            <a:endParaRPr lang="zh-CN" altLang="en-US"/>
          </a:p>
        </p:txBody>
      </p:sp>
    </p:spTree>
    <p:extLst>
      <p:ext uri="{BB962C8B-B14F-4D97-AF65-F5344CB8AC3E}">
        <p14:creationId xmlns:p14="http://schemas.microsoft.com/office/powerpoint/2010/main" val="1068045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extLst>
      <p:ext uri="{BB962C8B-B14F-4D97-AF65-F5344CB8AC3E}">
        <p14:creationId xmlns:p14="http://schemas.microsoft.com/office/powerpoint/2010/main" val="3410397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1_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extLst>
      <p:ext uri="{BB962C8B-B14F-4D97-AF65-F5344CB8AC3E}">
        <p14:creationId xmlns:p14="http://schemas.microsoft.com/office/powerpoint/2010/main" val="3412537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extLst>
      <p:ext uri="{BB962C8B-B14F-4D97-AF65-F5344CB8AC3E}">
        <p14:creationId xmlns:p14="http://schemas.microsoft.com/office/powerpoint/2010/main" val="11141317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884238"/>
            <a:ext cx="2743200" cy="53641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884238"/>
            <a:ext cx="8026400" cy="5364162"/>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extLst>
      <p:ext uri="{BB962C8B-B14F-4D97-AF65-F5344CB8AC3E}">
        <p14:creationId xmlns:p14="http://schemas.microsoft.com/office/powerpoint/2010/main" val="3062730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矩形 5">
            <a:extLst>
              <a:ext uri="{FF2B5EF4-FFF2-40B4-BE49-F238E27FC236}">
                <a16:creationId xmlns:a16="http://schemas.microsoft.com/office/drawing/2014/main" id="{F6A4C906-F9F5-4755-8E37-3D9CEB0D7252}"/>
              </a:ext>
            </a:extLst>
          </p:cNvPr>
          <p:cNvSpPr/>
          <p:nvPr userDrawn="1"/>
        </p:nvSpPr>
        <p:spPr>
          <a:xfrm>
            <a:off x="0" y="342900"/>
            <a:ext cx="171450" cy="571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rgbClr val="C00000"/>
              </a:solidFill>
            </a:endParaRPr>
          </a:p>
        </p:txBody>
      </p:sp>
    </p:spTree>
    <p:extLst>
      <p:ext uri="{BB962C8B-B14F-4D97-AF65-F5344CB8AC3E}">
        <p14:creationId xmlns:p14="http://schemas.microsoft.com/office/powerpoint/2010/main" val="3354933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9BA9B2A-D60C-4829-86CE-3BFEA56B94AC}"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2C808-F3FD-4D2A-BC09-C2ED7EA4FFF6}" type="slidenum">
              <a:rPr lang="zh-CN" altLang="en-US" smtClean="0"/>
              <a:t>‹#›</a:t>
            </a:fld>
            <a:endParaRPr lang="zh-CN" altLang="en-US"/>
          </a:p>
        </p:txBody>
      </p:sp>
    </p:spTree>
    <p:extLst>
      <p:ext uri="{BB962C8B-B14F-4D97-AF65-F5344CB8AC3E}">
        <p14:creationId xmlns:p14="http://schemas.microsoft.com/office/powerpoint/2010/main" val="3109695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BA9B2A-D60C-4829-86CE-3BFEA56B94AC}"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2C808-F3FD-4D2A-BC09-C2ED7EA4FFF6}" type="slidenum">
              <a:rPr lang="zh-CN" altLang="en-US" smtClean="0"/>
              <a:t>‹#›</a:t>
            </a:fld>
            <a:endParaRPr lang="zh-CN" altLang="en-US"/>
          </a:p>
        </p:txBody>
      </p:sp>
    </p:spTree>
    <p:extLst>
      <p:ext uri="{BB962C8B-B14F-4D97-AF65-F5344CB8AC3E}">
        <p14:creationId xmlns:p14="http://schemas.microsoft.com/office/powerpoint/2010/main" val="2540962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9BA9B2A-D60C-4829-86CE-3BFEA56B94AC}"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2C808-F3FD-4D2A-BC09-C2ED7EA4FFF6}" type="slidenum">
              <a:rPr lang="zh-CN" altLang="en-US" smtClean="0"/>
              <a:t>‹#›</a:t>
            </a:fld>
            <a:endParaRPr lang="zh-CN" altLang="en-US"/>
          </a:p>
        </p:txBody>
      </p:sp>
    </p:spTree>
    <p:extLst>
      <p:ext uri="{BB962C8B-B14F-4D97-AF65-F5344CB8AC3E}">
        <p14:creationId xmlns:p14="http://schemas.microsoft.com/office/powerpoint/2010/main" val="27593719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9BA9B2A-D60C-4829-86CE-3BFEA56B94AC}"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2C808-F3FD-4D2A-BC09-C2ED7EA4FFF6}" type="slidenum">
              <a:rPr lang="zh-CN" altLang="en-US" smtClean="0"/>
              <a:t>‹#›</a:t>
            </a:fld>
            <a:endParaRPr lang="zh-CN" altLang="en-US"/>
          </a:p>
        </p:txBody>
      </p:sp>
    </p:spTree>
    <p:extLst>
      <p:ext uri="{BB962C8B-B14F-4D97-AF65-F5344CB8AC3E}">
        <p14:creationId xmlns:p14="http://schemas.microsoft.com/office/powerpoint/2010/main" val="2052780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9BA9B2A-D60C-4829-86CE-3BFEA56B94AC}" type="datetimeFigureOut">
              <a:rPr lang="zh-CN" altLang="en-US" smtClean="0"/>
              <a:t>2021/12/13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F2C808-F3FD-4D2A-BC09-C2ED7EA4FFF6}" type="slidenum">
              <a:rPr lang="zh-CN" altLang="en-US" smtClean="0"/>
              <a:t>‹#›</a:t>
            </a:fld>
            <a:endParaRPr lang="zh-CN" altLang="en-US"/>
          </a:p>
        </p:txBody>
      </p:sp>
    </p:spTree>
    <p:extLst>
      <p:ext uri="{BB962C8B-B14F-4D97-AF65-F5344CB8AC3E}">
        <p14:creationId xmlns:p14="http://schemas.microsoft.com/office/powerpoint/2010/main" val="1072120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9BA9B2A-D60C-4829-86CE-3BFEA56B94AC}" type="datetimeFigureOut">
              <a:rPr lang="zh-CN" altLang="en-US" smtClean="0"/>
              <a:t>2021/12/13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F2C808-F3FD-4D2A-BC09-C2ED7EA4FFF6}" type="slidenum">
              <a:rPr lang="zh-CN" altLang="en-US" smtClean="0"/>
              <a:t>‹#›</a:t>
            </a:fld>
            <a:endParaRPr lang="zh-CN" altLang="en-US"/>
          </a:p>
        </p:txBody>
      </p:sp>
    </p:spTree>
    <p:extLst>
      <p:ext uri="{BB962C8B-B14F-4D97-AF65-F5344CB8AC3E}">
        <p14:creationId xmlns:p14="http://schemas.microsoft.com/office/powerpoint/2010/main" val="3938213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extLst>
      <p:ext uri="{BB962C8B-B14F-4D97-AF65-F5344CB8AC3E}">
        <p14:creationId xmlns:p14="http://schemas.microsoft.com/office/powerpoint/2010/main" val="1629484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BA9B2A-D60C-4829-86CE-3BFEA56B94AC}" type="datetimeFigureOut">
              <a:rPr lang="zh-CN" altLang="en-US" smtClean="0"/>
              <a:t>2021/12/13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F2C808-F3FD-4D2A-BC09-C2ED7EA4FFF6}" type="slidenum">
              <a:rPr lang="zh-CN" altLang="en-US" smtClean="0"/>
              <a:t>‹#›</a:t>
            </a:fld>
            <a:endParaRPr lang="zh-CN" altLang="en-US"/>
          </a:p>
        </p:txBody>
      </p:sp>
    </p:spTree>
    <p:extLst>
      <p:ext uri="{BB962C8B-B14F-4D97-AF65-F5344CB8AC3E}">
        <p14:creationId xmlns:p14="http://schemas.microsoft.com/office/powerpoint/2010/main" val="701536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F9BA9B2A-D60C-4829-86CE-3BFEA56B94AC}"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2C808-F3FD-4D2A-BC09-C2ED7EA4FFF6}" type="slidenum">
              <a:rPr lang="zh-CN" altLang="en-US" smtClean="0"/>
              <a:t>‹#›</a:t>
            </a:fld>
            <a:endParaRPr lang="zh-CN" altLang="en-US"/>
          </a:p>
        </p:txBody>
      </p:sp>
    </p:spTree>
    <p:extLst>
      <p:ext uri="{BB962C8B-B14F-4D97-AF65-F5344CB8AC3E}">
        <p14:creationId xmlns:p14="http://schemas.microsoft.com/office/powerpoint/2010/main" val="25446993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F9BA9B2A-D60C-4829-86CE-3BFEA56B94AC}"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2C808-F3FD-4D2A-BC09-C2ED7EA4FFF6}" type="slidenum">
              <a:rPr lang="zh-CN" altLang="en-US" smtClean="0"/>
              <a:t>‹#›</a:t>
            </a:fld>
            <a:endParaRPr lang="zh-CN" altLang="en-US"/>
          </a:p>
        </p:txBody>
      </p:sp>
    </p:spTree>
    <p:extLst>
      <p:ext uri="{BB962C8B-B14F-4D97-AF65-F5344CB8AC3E}">
        <p14:creationId xmlns:p14="http://schemas.microsoft.com/office/powerpoint/2010/main" val="11322459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BA9B2A-D60C-4829-86CE-3BFEA56B94AC}"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2C808-F3FD-4D2A-BC09-C2ED7EA4FFF6}" type="slidenum">
              <a:rPr lang="zh-CN" altLang="en-US" smtClean="0"/>
              <a:t>‹#›</a:t>
            </a:fld>
            <a:endParaRPr lang="zh-CN" altLang="en-US"/>
          </a:p>
        </p:txBody>
      </p:sp>
    </p:spTree>
    <p:extLst>
      <p:ext uri="{BB962C8B-B14F-4D97-AF65-F5344CB8AC3E}">
        <p14:creationId xmlns:p14="http://schemas.microsoft.com/office/powerpoint/2010/main" val="21762240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BA9B2A-D60C-4829-86CE-3BFEA56B94AC}"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2C808-F3FD-4D2A-BC09-C2ED7EA4FFF6}" type="slidenum">
              <a:rPr lang="zh-CN" altLang="en-US" smtClean="0"/>
              <a:t>‹#›</a:t>
            </a:fld>
            <a:endParaRPr lang="zh-CN" altLang="en-US"/>
          </a:p>
        </p:txBody>
      </p:sp>
    </p:spTree>
    <p:extLst>
      <p:ext uri="{BB962C8B-B14F-4D97-AF65-F5344CB8AC3E}">
        <p14:creationId xmlns:p14="http://schemas.microsoft.com/office/powerpoint/2010/main" val="10248124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F908024-CEC6-4C6D-83B3-3D7F8B3E38F6}"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7D3EE9-FC54-4006-B9F3-DCC46CCCA4C9}" type="slidenum">
              <a:rPr lang="zh-CN" altLang="en-US" smtClean="0"/>
              <a:t>‹#›</a:t>
            </a:fld>
            <a:endParaRPr lang="zh-CN" altLang="en-US"/>
          </a:p>
        </p:txBody>
      </p:sp>
    </p:spTree>
    <p:extLst>
      <p:ext uri="{BB962C8B-B14F-4D97-AF65-F5344CB8AC3E}">
        <p14:creationId xmlns:p14="http://schemas.microsoft.com/office/powerpoint/2010/main" val="42494332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908024-CEC6-4C6D-83B3-3D7F8B3E38F6}"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7D3EE9-FC54-4006-B9F3-DCC46CCCA4C9}" type="slidenum">
              <a:rPr lang="zh-CN" altLang="en-US" smtClean="0"/>
              <a:t>‹#›</a:t>
            </a:fld>
            <a:endParaRPr lang="zh-CN" altLang="en-US"/>
          </a:p>
        </p:txBody>
      </p:sp>
    </p:spTree>
    <p:extLst>
      <p:ext uri="{BB962C8B-B14F-4D97-AF65-F5344CB8AC3E}">
        <p14:creationId xmlns:p14="http://schemas.microsoft.com/office/powerpoint/2010/main" val="794342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F908024-CEC6-4C6D-83B3-3D7F8B3E38F6}"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7D3EE9-FC54-4006-B9F3-DCC46CCCA4C9}" type="slidenum">
              <a:rPr lang="zh-CN" altLang="en-US" smtClean="0"/>
              <a:t>‹#›</a:t>
            </a:fld>
            <a:endParaRPr lang="zh-CN" altLang="en-US"/>
          </a:p>
        </p:txBody>
      </p:sp>
    </p:spTree>
    <p:extLst>
      <p:ext uri="{BB962C8B-B14F-4D97-AF65-F5344CB8AC3E}">
        <p14:creationId xmlns:p14="http://schemas.microsoft.com/office/powerpoint/2010/main" val="42157864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F908024-CEC6-4C6D-83B3-3D7F8B3E38F6}"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7D3EE9-FC54-4006-B9F3-DCC46CCCA4C9}" type="slidenum">
              <a:rPr lang="zh-CN" altLang="en-US" smtClean="0"/>
              <a:t>‹#›</a:t>
            </a:fld>
            <a:endParaRPr lang="zh-CN" altLang="en-US"/>
          </a:p>
        </p:txBody>
      </p:sp>
    </p:spTree>
    <p:extLst>
      <p:ext uri="{BB962C8B-B14F-4D97-AF65-F5344CB8AC3E}">
        <p14:creationId xmlns:p14="http://schemas.microsoft.com/office/powerpoint/2010/main" val="39883072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F908024-CEC6-4C6D-83B3-3D7F8B3E38F6}" type="datetimeFigureOut">
              <a:rPr lang="zh-CN" altLang="en-US" smtClean="0"/>
              <a:t>2021/12/13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B7D3EE9-FC54-4006-B9F3-DCC46CCCA4C9}" type="slidenum">
              <a:rPr lang="zh-CN" altLang="en-US" smtClean="0"/>
              <a:t>‹#›</a:t>
            </a:fld>
            <a:endParaRPr lang="zh-CN" altLang="en-US"/>
          </a:p>
        </p:txBody>
      </p:sp>
    </p:spTree>
    <p:extLst>
      <p:ext uri="{BB962C8B-B14F-4D97-AF65-F5344CB8AC3E}">
        <p14:creationId xmlns:p14="http://schemas.microsoft.com/office/powerpoint/2010/main" val="1336173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a:t>
            </a:r>
          </a:p>
        </p:txBody>
      </p:sp>
      <p:sp>
        <p:nvSpPr>
          <p:cNvPr id="4" name="日期占位符 3"/>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extLst>
      <p:ext uri="{BB962C8B-B14F-4D97-AF65-F5344CB8AC3E}">
        <p14:creationId xmlns:p14="http://schemas.microsoft.com/office/powerpoint/2010/main" val="42716622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F908024-CEC6-4C6D-83B3-3D7F8B3E38F6}" type="datetimeFigureOut">
              <a:rPr lang="zh-CN" altLang="en-US" smtClean="0"/>
              <a:t>2021/12/13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B7D3EE9-FC54-4006-B9F3-DCC46CCCA4C9}" type="slidenum">
              <a:rPr lang="zh-CN" altLang="en-US" smtClean="0"/>
              <a:t>‹#›</a:t>
            </a:fld>
            <a:endParaRPr lang="zh-CN" altLang="en-US"/>
          </a:p>
        </p:txBody>
      </p:sp>
    </p:spTree>
    <p:extLst>
      <p:ext uri="{BB962C8B-B14F-4D97-AF65-F5344CB8AC3E}">
        <p14:creationId xmlns:p14="http://schemas.microsoft.com/office/powerpoint/2010/main" val="2807906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F908024-CEC6-4C6D-83B3-3D7F8B3E38F6}" type="datetimeFigureOut">
              <a:rPr lang="zh-CN" altLang="en-US" smtClean="0"/>
              <a:t>2021/12/13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B7D3EE9-FC54-4006-B9F3-DCC46CCCA4C9}" type="slidenum">
              <a:rPr lang="zh-CN" altLang="en-US" smtClean="0"/>
              <a:t>‹#›</a:t>
            </a:fld>
            <a:endParaRPr lang="zh-CN" altLang="en-US"/>
          </a:p>
        </p:txBody>
      </p:sp>
    </p:spTree>
    <p:extLst>
      <p:ext uri="{BB962C8B-B14F-4D97-AF65-F5344CB8AC3E}">
        <p14:creationId xmlns:p14="http://schemas.microsoft.com/office/powerpoint/2010/main" val="26700274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FF908024-CEC6-4C6D-83B3-3D7F8B3E38F6}"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7D3EE9-FC54-4006-B9F3-DCC46CCCA4C9}" type="slidenum">
              <a:rPr lang="zh-CN" altLang="en-US" smtClean="0"/>
              <a:t>‹#›</a:t>
            </a:fld>
            <a:endParaRPr lang="zh-CN" altLang="en-US"/>
          </a:p>
        </p:txBody>
      </p:sp>
    </p:spTree>
    <p:extLst>
      <p:ext uri="{BB962C8B-B14F-4D97-AF65-F5344CB8AC3E}">
        <p14:creationId xmlns:p14="http://schemas.microsoft.com/office/powerpoint/2010/main" val="13952268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FF908024-CEC6-4C6D-83B3-3D7F8B3E38F6}"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7D3EE9-FC54-4006-B9F3-DCC46CCCA4C9}" type="slidenum">
              <a:rPr lang="zh-CN" altLang="en-US" smtClean="0"/>
              <a:t>‹#›</a:t>
            </a:fld>
            <a:endParaRPr lang="zh-CN" altLang="en-US"/>
          </a:p>
        </p:txBody>
      </p:sp>
    </p:spTree>
    <p:extLst>
      <p:ext uri="{BB962C8B-B14F-4D97-AF65-F5344CB8AC3E}">
        <p14:creationId xmlns:p14="http://schemas.microsoft.com/office/powerpoint/2010/main" val="19472840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908024-CEC6-4C6D-83B3-3D7F8B3E38F6}"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7D3EE9-FC54-4006-B9F3-DCC46CCCA4C9}" type="slidenum">
              <a:rPr lang="zh-CN" altLang="en-US" smtClean="0"/>
              <a:t>‹#›</a:t>
            </a:fld>
            <a:endParaRPr lang="zh-CN" altLang="en-US"/>
          </a:p>
        </p:txBody>
      </p:sp>
    </p:spTree>
    <p:extLst>
      <p:ext uri="{BB962C8B-B14F-4D97-AF65-F5344CB8AC3E}">
        <p14:creationId xmlns:p14="http://schemas.microsoft.com/office/powerpoint/2010/main" val="3789139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F908024-CEC6-4C6D-83B3-3D7F8B3E38F6}"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7D3EE9-FC54-4006-B9F3-DCC46CCCA4C9}" type="slidenum">
              <a:rPr lang="zh-CN" altLang="en-US" smtClean="0"/>
              <a:t>‹#›</a:t>
            </a:fld>
            <a:endParaRPr lang="zh-CN" altLang="en-US"/>
          </a:p>
        </p:txBody>
      </p:sp>
    </p:spTree>
    <p:extLst>
      <p:ext uri="{BB962C8B-B14F-4D97-AF65-F5344CB8AC3E}">
        <p14:creationId xmlns:p14="http://schemas.microsoft.com/office/powerpoint/2010/main" val="2159587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7224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7224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extLst>
      <p:ext uri="{BB962C8B-B14F-4D97-AF65-F5344CB8AC3E}">
        <p14:creationId xmlns:p14="http://schemas.microsoft.com/office/powerpoint/2010/main" val="913402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extLst>
      <p:ext uri="{BB962C8B-B14F-4D97-AF65-F5344CB8AC3E}">
        <p14:creationId xmlns:p14="http://schemas.microsoft.com/office/powerpoint/2010/main" val="3773832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extLst>
      <p:ext uri="{BB962C8B-B14F-4D97-AF65-F5344CB8AC3E}">
        <p14:creationId xmlns:p14="http://schemas.microsoft.com/office/powerpoint/2010/main" val="1283373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extLst>
      <p:ext uri="{BB962C8B-B14F-4D97-AF65-F5344CB8AC3E}">
        <p14:creationId xmlns:p14="http://schemas.microsoft.com/office/powerpoint/2010/main" val="4169217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extLst>
      <p:ext uri="{BB962C8B-B14F-4D97-AF65-F5344CB8AC3E}">
        <p14:creationId xmlns:p14="http://schemas.microsoft.com/office/powerpoint/2010/main" val="1647213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fld id="{264AF711-FFA5-4AF9-B0BD-8C75773296E9}"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05C45B5D-74D1-47A8-A715-6F526F4D812A}" type="slidenum">
              <a:rPr lang="zh-CN" altLang="en-US" smtClean="0"/>
              <a:t>‹#›</a:t>
            </a:fld>
            <a:endParaRPr lang="zh-CN" altLang="en-US"/>
          </a:p>
        </p:txBody>
      </p:sp>
    </p:spTree>
    <p:extLst>
      <p:ext uri="{BB962C8B-B14F-4D97-AF65-F5344CB8AC3E}">
        <p14:creationId xmlns:p14="http://schemas.microsoft.com/office/powerpoint/2010/main" val="117658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609600" y="884238"/>
            <a:ext cx="10972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8435" name="Rectangle 3"/>
          <p:cNvSpPr>
            <a:spLocks noGrp="1" noChangeArrowheads="1"/>
          </p:cNvSpPr>
          <p:nvPr>
            <p:ph type="body" idx="1"/>
          </p:nvPr>
        </p:nvSpPr>
        <p:spPr bwMode="auto">
          <a:xfrm>
            <a:off x="609600" y="1722438"/>
            <a:ext cx="109728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8436"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264AF711-FFA5-4AF9-B0BD-8C75773296E9}" type="datetimeFigureOut">
              <a:rPr lang="zh-CN" altLang="en-US" smtClean="0"/>
              <a:t>2021/12/13</a:t>
            </a:fld>
            <a:endParaRPr lang="zh-CN" altLang="en-US"/>
          </a:p>
        </p:txBody>
      </p:sp>
      <p:sp>
        <p:nvSpPr>
          <p:cNvPr id="18437"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zh-CN" altLang="en-US"/>
          </a:p>
        </p:txBody>
      </p:sp>
      <p:sp>
        <p:nvSpPr>
          <p:cNvPr id="18438"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05C45B5D-74D1-47A8-A715-6F526F4D812A}" type="slidenum">
              <a:rPr lang="zh-CN" altLang="en-US" smtClean="0"/>
              <a:t>‹#›</a:t>
            </a:fld>
            <a:endParaRPr lang="zh-CN" altLang="en-US"/>
          </a:p>
        </p:txBody>
      </p:sp>
      <p:pic>
        <p:nvPicPr>
          <p:cNvPr id="18439" name="Picture 10" descr="Picture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14288"/>
            <a:ext cx="12192000" cy="687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4842213"/>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宋体" charset="-122"/>
        </a:defRPr>
      </a:lvl2pPr>
      <a:lvl3pPr algn="ctr" rtl="0" eaLnBrk="1" fontAlgn="base" hangingPunct="1">
        <a:spcBef>
          <a:spcPct val="0"/>
        </a:spcBef>
        <a:spcAft>
          <a:spcPct val="0"/>
        </a:spcAft>
        <a:defRPr sz="4400">
          <a:solidFill>
            <a:schemeClr val="tx2"/>
          </a:solidFill>
          <a:latin typeface="Arial" charset="0"/>
          <a:ea typeface="宋体" charset="-122"/>
        </a:defRPr>
      </a:lvl3pPr>
      <a:lvl4pPr algn="ctr" rtl="0" eaLnBrk="1" fontAlgn="base" hangingPunct="1">
        <a:spcBef>
          <a:spcPct val="0"/>
        </a:spcBef>
        <a:spcAft>
          <a:spcPct val="0"/>
        </a:spcAft>
        <a:defRPr sz="4400">
          <a:solidFill>
            <a:schemeClr val="tx2"/>
          </a:solidFill>
          <a:latin typeface="Arial" charset="0"/>
          <a:ea typeface="宋体" charset="-122"/>
        </a:defRPr>
      </a:lvl4pPr>
      <a:lvl5pPr algn="ctr" rtl="0" eaLnBrk="1" fontAlgn="base" hangingPunct="1">
        <a:spcBef>
          <a:spcPct val="0"/>
        </a:spcBef>
        <a:spcAft>
          <a:spcPct val="0"/>
        </a:spcAft>
        <a:defRPr sz="4400">
          <a:solidFill>
            <a:schemeClr val="tx2"/>
          </a:solidFill>
          <a:latin typeface="Arial" charset="0"/>
          <a:ea typeface="宋体" charset="-122"/>
        </a:defRPr>
      </a:lvl5pPr>
      <a:lvl6pPr marL="457200" algn="ctr" rtl="0" eaLnBrk="1" fontAlgn="base" hangingPunct="1">
        <a:spcBef>
          <a:spcPct val="0"/>
        </a:spcBef>
        <a:spcAft>
          <a:spcPct val="0"/>
        </a:spcAft>
        <a:defRPr sz="4400">
          <a:solidFill>
            <a:schemeClr val="tx2"/>
          </a:solidFill>
          <a:latin typeface="Arial" charset="0"/>
          <a:ea typeface="宋体" charset="-122"/>
        </a:defRPr>
      </a:lvl6pPr>
      <a:lvl7pPr marL="914400" algn="ctr" rtl="0" eaLnBrk="1" fontAlgn="base" hangingPunct="1">
        <a:spcBef>
          <a:spcPct val="0"/>
        </a:spcBef>
        <a:spcAft>
          <a:spcPct val="0"/>
        </a:spcAft>
        <a:defRPr sz="4400">
          <a:solidFill>
            <a:schemeClr val="tx2"/>
          </a:solidFill>
          <a:latin typeface="Arial" charset="0"/>
          <a:ea typeface="宋体" charset="-122"/>
        </a:defRPr>
      </a:lvl7pPr>
      <a:lvl8pPr marL="1371600" algn="ctr" rtl="0" eaLnBrk="1" fontAlgn="base" hangingPunct="1">
        <a:spcBef>
          <a:spcPct val="0"/>
        </a:spcBef>
        <a:spcAft>
          <a:spcPct val="0"/>
        </a:spcAft>
        <a:defRPr sz="4400">
          <a:solidFill>
            <a:schemeClr val="tx2"/>
          </a:solidFill>
          <a:latin typeface="Arial" charset="0"/>
          <a:ea typeface="宋体" charset="-122"/>
        </a:defRPr>
      </a:lvl8pPr>
      <a:lvl9pPr marL="1828800" algn="ctr" rtl="0" eaLnBrk="1" fontAlgn="base" hangingPunct="1">
        <a:spcBef>
          <a:spcPct val="0"/>
        </a:spcBef>
        <a:spcAft>
          <a:spcPct val="0"/>
        </a:spcAft>
        <a:defRPr sz="4400">
          <a:solidFill>
            <a:schemeClr val="tx2"/>
          </a:solidFill>
          <a:latin typeface="Arial" charset="0"/>
          <a:ea typeface="宋体"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BA9B2A-D60C-4829-86CE-3BFEA56B94AC}" type="datetimeFigureOut">
              <a:rPr lang="zh-CN" altLang="en-US" smtClean="0"/>
              <a:t>2021/12/13</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2C808-F3FD-4D2A-BC09-C2ED7EA4FFF6}" type="slidenum">
              <a:rPr lang="zh-CN" altLang="en-US" smtClean="0"/>
              <a:t>‹#›</a:t>
            </a:fld>
            <a:endParaRPr lang="zh-CN" altLang="en-US"/>
          </a:p>
        </p:txBody>
      </p:sp>
    </p:spTree>
    <p:extLst>
      <p:ext uri="{BB962C8B-B14F-4D97-AF65-F5344CB8AC3E}">
        <p14:creationId xmlns:p14="http://schemas.microsoft.com/office/powerpoint/2010/main" val="100683568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908024-CEC6-4C6D-83B3-3D7F8B3E38F6}" type="datetimeFigureOut">
              <a:rPr lang="zh-CN" altLang="en-US" smtClean="0"/>
              <a:t>2021/12/13</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7D3EE9-FC54-4006-B9F3-DCC46CCCA4C9}" type="slidenum">
              <a:rPr lang="zh-CN" altLang="en-US" smtClean="0"/>
              <a:t>‹#›</a:t>
            </a:fld>
            <a:endParaRPr lang="zh-CN" altLang="en-US"/>
          </a:p>
        </p:txBody>
      </p:sp>
    </p:spTree>
    <p:extLst>
      <p:ext uri="{BB962C8B-B14F-4D97-AF65-F5344CB8AC3E}">
        <p14:creationId xmlns:p14="http://schemas.microsoft.com/office/powerpoint/2010/main" val="51728798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A7A2B-72C2-43CA-A84E-64A0706D7D12}"/>
              </a:ext>
            </a:extLst>
          </p:cNvPr>
          <p:cNvSpPr>
            <a:spLocks noGrp="1"/>
          </p:cNvSpPr>
          <p:nvPr>
            <p:ph type="ctrTitle"/>
          </p:nvPr>
        </p:nvSpPr>
        <p:spPr/>
        <p:txBody>
          <a:bodyPr/>
          <a:lstStyle/>
          <a:p>
            <a:r>
              <a:rPr lang="zh-CN" altLang="en-US" b="1" dirty="0">
                <a:latin typeface="黑体" panose="02010609060101010101" pitchFamily="49" charset="-122"/>
                <a:ea typeface="黑体" panose="02010609060101010101" pitchFamily="49" charset="-122"/>
              </a:rPr>
              <a:t>第九章 通信与同步</a:t>
            </a:r>
          </a:p>
        </p:txBody>
      </p:sp>
      <p:sp>
        <p:nvSpPr>
          <p:cNvPr id="3" name="副标题 2">
            <a:extLst>
              <a:ext uri="{FF2B5EF4-FFF2-40B4-BE49-F238E27FC236}">
                <a16:creationId xmlns:a16="http://schemas.microsoft.com/office/drawing/2014/main" id="{318B0A94-E360-4DC7-875F-289A39C8F18B}"/>
              </a:ext>
            </a:extLst>
          </p:cNvPr>
          <p:cNvSpPr>
            <a:spLocks noGrp="1"/>
          </p:cNvSpPr>
          <p:nvPr>
            <p:ph type="subTitle" idx="1"/>
          </p:nvPr>
        </p:nvSpPr>
        <p:spPr/>
        <p:txBody>
          <a:bodyPr>
            <a:normAutofit/>
          </a:bodyPr>
          <a:lstStyle/>
          <a:p>
            <a:r>
              <a:rPr lang="zh-CN" altLang="en-US" sz="2800" dirty="0"/>
              <a:t>                                        </a:t>
            </a:r>
            <a:endParaRPr lang="en-US" altLang="zh-CN" sz="2800" dirty="0"/>
          </a:p>
          <a:p>
            <a:r>
              <a:rPr lang="en-US" altLang="zh-CN" sz="3200" b="1" dirty="0"/>
              <a:t>                              </a:t>
            </a:r>
            <a:endParaRPr lang="zh-CN" altLang="en-US" sz="3200" b="1" dirty="0"/>
          </a:p>
        </p:txBody>
      </p:sp>
    </p:spTree>
    <p:extLst>
      <p:ext uri="{BB962C8B-B14F-4D97-AF65-F5344CB8AC3E}">
        <p14:creationId xmlns:p14="http://schemas.microsoft.com/office/powerpoint/2010/main" val="1777070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en-US" altLang="zh-CN" dirty="0"/>
              <a:t>ND-Range </a:t>
            </a:r>
            <a:r>
              <a:rPr lang="zh-CN" altLang="en-US" dirty="0"/>
              <a:t>内核</a:t>
            </a:r>
            <a:endParaRPr lang="en-US" altLang="zh-CN" dirty="0"/>
          </a:p>
        </p:txBody>
      </p:sp>
      <p:sp>
        <p:nvSpPr>
          <p:cNvPr id="7" name="文本框 6">
            <a:extLst>
              <a:ext uri="{FF2B5EF4-FFF2-40B4-BE49-F238E27FC236}">
                <a16:creationId xmlns:a16="http://schemas.microsoft.com/office/drawing/2014/main" id="{D2BA0C69-A897-477A-8006-8F6B038CB9B5}"/>
              </a:ext>
            </a:extLst>
          </p:cNvPr>
          <p:cNvSpPr txBox="1"/>
          <p:nvPr/>
        </p:nvSpPr>
        <p:spPr>
          <a:xfrm>
            <a:off x="870147" y="1835693"/>
            <a:ext cx="10712253" cy="858377"/>
          </a:xfrm>
          <a:prstGeom prst="rect">
            <a:avLst/>
          </a:prstGeom>
          <a:noFill/>
        </p:spPr>
        <p:txBody>
          <a:bodyPr wrap="square">
            <a:spAutoFit/>
          </a:bodyPr>
          <a:lstStyle/>
          <a:p>
            <a:pPr>
              <a:lnSpc>
                <a:spcPct val="150000"/>
              </a:lnSpc>
            </a:pPr>
            <a:r>
              <a:rPr lang="en-US" altLang="zh-CN" dirty="0"/>
              <a:t>        </a:t>
            </a:r>
            <a:r>
              <a:rPr lang="zh-CN" altLang="en-US" dirty="0"/>
              <a:t>在</a:t>
            </a:r>
            <a:r>
              <a:rPr lang="en-US" altLang="zh-CN" dirty="0"/>
              <a:t>ND-Range </a:t>
            </a:r>
            <a:r>
              <a:rPr lang="zh-CN" altLang="en-US" dirty="0"/>
              <a:t>内核中，</a:t>
            </a:r>
            <a:r>
              <a:rPr lang="zh-CN" altLang="en-US" dirty="0">
                <a:solidFill>
                  <a:srgbClr val="FF0000"/>
                </a:solidFill>
              </a:rPr>
              <a:t>内核会声明并操作本地地址空间分配的本地访问器，并调用栅栏函数来同步工作组中的工作项</a:t>
            </a:r>
            <a:r>
              <a:rPr lang="zh-CN" altLang="en-US" i="0" dirty="0">
                <a:solidFill>
                  <a:srgbClr val="FF0000"/>
                </a:solidFill>
                <a:effectLst/>
                <a:latin typeface="Helvetica Neue"/>
              </a:rPr>
              <a:t>。</a:t>
            </a:r>
            <a:endParaRPr lang="zh-CN" altLang="en-US" dirty="0">
              <a:solidFill>
                <a:srgbClr val="FF0000"/>
              </a:solidFill>
              <a:latin typeface="+mn-ea"/>
            </a:endParaRPr>
          </a:p>
        </p:txBody>
      </p:sp>
      <p:sp>
        <p:nvSpPr>
          <p:cNvPr id="3" name="矩形: 圆角 2">
            <a:extLst>
              <a:ext uri="{FF2B5EF4-FFF2-40B4-BE49-F238E27FC236}">
                <a16:creationId xmlns:a16="http://schemas.microsoft.com/office/drawing/2014/main" id="{8DD9782F-F276-4A05-B969-35A4D5CB9754}"/>
              </a:ext>
            </a:extLst>
          </p:cNvPr>
          <p:cNvSpPr/>
          <p:nvPr/>
        </p:nvSpPr>
        <p:spPr>
          <a:xfrm>
            <a:off x="1465313" y="3947254"/>
            <a:ext cx="2095736" cy="6815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ND-Range </a:t>
            </a:r>
            <a:r>
              <a:rPr lang="zh-CN" altLang="en-US"/>
              <a:t>内核</a:t>
            </a:r>
          </a:p>
        </p:txBody>
      </p:sp>
      <p:sp>
        <p:nvSpPr>
          <p:cNvPr id="9" name="矩形: 圆角 8">
            <a:extLst>
              <a:ext uri="{FF2B5EF4-FFF2-40B4-BE49-F238E27FC236}">
                <a16:creationId xmlns:a16="http://schemas.microsoft.com/office/drawing/2014/main" id="{203696A9-0BB0-4FC2-90CD-2D862B5D54A4}"/>
              </a:ext>
            </a:extLst>
          </p:cNvPr>
          <p:cNvSpPr/>
          <p:nvPr/>
        </p:nvSpPr>
        <p:spPr>
          <a:xfrm>
            <a:off x="4429066" y="2959725"/>
            <a:ext cx="2095736" cy="6815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本地内存访问器</a:t>
            </a:r>
          </a:p>
        </p:txBody>
      </p:sp>
      <p:sp>
        <p:nvSpPr>
          <p:cNvPr id="10" name="矩形: 圆角 9">
            <a:extLst>
              <a:ext uri="{FF2B5EF4-FFF2-40B4-BE49-F238E27FC236}">
                <a16:creationId xmlns:a16="http://schemas.microsoft.com/office/drawing/2014/main" id="{588CF419-1BC6-440B-BC57-B3F3DB1E0176}"/>
              </a:ext>
            </a:extLst>
          </p:cNvPr>
          <p:cNvSpPr/>
          <p:nvPr/>
        </p:nvSpPr>
        <p:spPr>
          <a:xfrm>
            <a:off x="4429066" y="4923887"/>
            <a:ext cx="2095736" cy="6815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栅栏函数同步</a:t>
            </a:r>
          </a:p>
        </p:txBody>
      </p:sp>
      <p:sp>
        <p:nvSpPr>
          <p:cNvPr id="4" name="左大括号 3">
            <a:extLst>
              <a:ext uri="{FF2B5EF4-FFF2-40B4-BE49-F238E27FC236}">
                <a16:creationId xmlns:a16="http://schemas.microsoft.com/office/drawing/2014/main" id="{71615B01-4C17-416B-A3E9-FD7DEFE2957D}"/>
              </a:ext>
            </a:extLst>
          </p:cNvPr>
          <p:cNvSpPr/>
          <p:nvPr/>
        </p:nvSpPr>
        <p:spPr>
          <a:xfrm>
            <a:off x="3793908" y="3384984"/>
            <a:ext cx="488437" cy="180608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746426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本地内存访问器</a:t>
            </a:r>
            <a:endParaRPr lang="en-US" altLang="zh-CN" dirty="0"/>
          </a:p>
        </p:txBody>
      </p:sp>
      <p:sp>
        <p:nvSpPr>
          <p:cNvPr id="7" name="文本框 6">
            <a:extLst>
              <a:ext uri="{FF2B5EF4-FFF2-40B4-BE49-F238E27FC236}">
                <a16:creationId xmlns:a16="http://schemas.microsoft.com/office/drawing/2014/main" id="{D2BA0C69-A897-477A-8006-8F6B038CB9B5}"/>
              </a:ext>
            </a:extLst>
          </p:cNvPr>
          <p:cNvSpPr txBox="1"/>
          <p:nvPr/>
        </p:nvSpPr>
        <p:spPr>
          <a:xfrm>
            <a:off x="870147" y="1835693"/>
            <a:ext cx="10712253" cy="1285032"/>
          </a:xfrm>
          <a:prstGeom prst="rect">
            <a:avLst/>
          </a:prstGeom>
          <a:noFill/>
        </p:spPr>
        <p:txBody>
          <a:bodyPr wrap="square">
            <a:spAutoFit/>
          </a:bodyPr>
          <a:lstStyle/>
          <a:p>
            <a:pPr>
              <a:lnSpc>
                <a:spcPct val="150000"/>
              </a:lnSpc>
            </a:pPr>
            <a:r>
              <a:rPr lang="en-US" altLang="zh-CN" dirty="0"/>
              <a:t>        ND-Range </a:t>
            </a:r>
            <a:r>
              <a:rPr lang="zh-CN" altLang="en-US" dirty="0"/>
              <a:t>内核中本地内存使用本地访问器进行声明。与其他访问器一样，本地访问器在命令组处理程序中构造，但是其并不是从缓冲区对象创建的。而是可以通过指定类型和描述该类型元素数量的范围来创建本地访问器。与其他访问器一样，本地访问器可以是 </a:t>
            </a:r>
            <a:r>
              <a:rPr lang="en-US" altLang="zh-CN" dirty="0"/>
              <a:t>1 </a:t>
            </a:r>
            <a:r>
              <a:rPr lang="zh-CN" altLang="en-US" dirty="0"/>
              <a:t>维、</a:t>
            </a:r>
            <a:r>
              <a:rPr lang="en-US" altLang="zh-CN" dirty="0"/>
              <a:t>2 </a:t>
            </a:r>
            <a:r>
              <a:rPr lang="zh-CN" altLang="en-US" dirty="0"/>
              <a:t>维或 </a:t>
            </a:r>
            <a:r>
              <a:rPr lang="en-US" altLang="zh-CN" dirty="0"/>
              <a:t>3 </a:t>
            </a:r>
            <a:r>
              <a:rPr lang="zh-CN" altLang="en-US" dirty="0"/>
              <a:t>维的。</a:t>
            </a:r>
            <a:endParaRPr lang="zh-CN" altLang="en-US" dirty="0">
              <a:solidFill>
                <a:srgbClr val="FF0000"/>
              </a:solidFill>
              <a:latin typeface="+mn-ea"/>
            </a:endParaRPr>
          </a:p>
        </p:txBody>
      </p:sp>
      <p:pic>
        <p:nvPicPr>
          <p:cNvPr id="4" name="图片 3">
            <a:extLst>
              <a:ext uri="{FF2B5EF4-FFF2-40B4-BE49-F238E27FC236}">
                <a16:creationId xmlns:a16="http://schemas.microsoft.com/office/drawing/2014/main" id="{17490540-3F92-464D-ACF6-9B8142791C6F}"/>
              </a:ext>
            </a:extLst>
          </p:cNvPr>
          <p:cNvPicPr>
            <a:picLocks noChangeAspect="1"/>
          </p:cNvPicPr>
          <p:nvPr/>
        </p:nvPicPr>
        <p:blipFill>
          <a:blip r:embed="rId3"/>
          <a:stretch>
            <a:fillRect/>
          </a:stretch>
        </p:blipFill>
        <p:spPr>
          <a:xfrm>
            <a:off x="2283160" y="3062854"/>
            <a:ext cx="6403746" cy="3350459"/>
          </a:xfrm>
          <a:prstGeom prst="rect">
            <a:avLst/>
          </a:prstGeom>
        </p:spPr>
      </p:pic>
      <p:sp>
        <p:nvSpPr>
          <p:cNvPr id="8" name="文本框 7">
            <a:extLst>
              <a:ext uri="{FF2B5EF4-FFF2-40B4-BE49-F238E27FC236}">
                <a16:creationId xmlns:a16="http://schemas.microsoft.com/office/drawing/2014/main" id="{A8D514D4-573B-4BFD-8230-F932AFF18E29}"/>
              </a:ext>
            </a:extLst>
          </p:cNvPr>
          <p:cNvSpPr txBox="1"/>
          <p:nvPr/>
        </p:nvSpPr>
        <p:spPr>
          <a:xfrm>
            <a:off x="4224130" y="6413313"/>
            <a:ext cx="1966528" cy="307777"/>
          </a:xfrm>
          <a:prstGeom prst="rect">
            <a:avLst/>
          </a:prstGeom>
          <a:noFill/>
        </p:spPr>
        <p:txBody>
          <a:bodyPr wrap="square">
            <a:spAutoFit/>
          </a:bodyPr>
          <a:lstStyle/>
          <a:p>
            <a:r>
              <a:rPr lang="zh-CN" altLang="en-US" sz="1400" dirty="0"/>
              <a:t>声明和使用本地访问器</a:t>
            </a:r>
          </a:p>
        </p:txBody>
      </p:sp>
    </p:spTree>
    <p:extLst>
      <p:ext uri="{BB962C8B-B14F-4D97-AF65-F5344CB8AC3E}">
        <p14:creationId xmlns:p14="http://schemas.microsoft.com/office/powerpoint/2010/main" val="88864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栅栏函数同步</a:t>
            </a:r>
            <a:endParaRPr lang="en-US" altLang="zh-CN" dirty="0"/>
          </a:p>
        </p:txBody>
      </p:sp>
      <p:sp>
        <p:nvSpPr>
          <p:cNvPr id="7" name="文本框 6">
            <a:extLst>
              <a:ext uri="{FF2B5EF4-FFF2-40B4-BE49-F238E27FC236}">
                <a16:creationId xmlns:a16="http://schemas.microsoft.com/office/drawing/2014/main" id="{D2BA0C69-A897-477A-8006-8F6B038CB9B5}"/>
              </a:ext>
            </a:extLst>
          </p:cNvPr>
          <p:cNvSpPr txBox="1"/>
          <p:nvPr/>
        </p:nvSpPr>
        <p:spPr>
          <a:xfrm>
            <a:off x="870147" y="1835693"/>
            <a:ext cx="10712253" cy="2116028"/>
          </a:xfrm>
          <a:prstGeom prst="rect">
            <a:avLst/>
          </a:prstGeom>
          <a:noFill/>
        </p:spPr>
        <p:txBody>
          <a:bodyPr wrap="square">
            <a:spAutoFit/>
          </a:bodyPr>
          <a:lstStyle/>
          <a:p>
            <a:pPr>
              <a:lnSpc>
                <a:spcPct val="150000"/>
              </a:lnSpc>
            </a:pPr>
            <a:r>
              <a:rPr lang="zh-CN" altLang="en-US" dirty="0"/>
              <a:t>        同步 </a:t>
            </a:r>
            <a:r>
              <a:rPr lang="en-US" altLang="zh-CN" dirty="0"/>
              <a:t>ND-Range </a:t>
            </a:r>
            <a:r>
              <a:rPr lang="zh-CN" altLang="en-US" dirty="0"/>
              <a:t>内核工作组中的工作项，可以使用 </a:t>
            </a:r>
            <a:r>
              <a:rPr lang="en-US" altLang="zh-CN" dirty="0" err="1"/>
              <a:t>nd_item</a:t>
            </a:r>
            <a:r>
              <a:rPr lang="en-US" altLang="zh-CN" dirty="0"/>
              <a:t> </a:t>
            </a:r>
            <a:r>
              <a:rPr lang="zh-CN" altLang="en-US" dirty="0"/>
              <a:t>类中的 </a:t>
            </a:r>
            <a:r>
              <a:rPr lang="en-US" altLang="zh-CN" dirty="0"/>
              <a:t>barrier </a:t>
            </a:r>
            <a:r>
              <a:rPr lang="zh-CN" altLang="en-US" dirty="0"/>
              <a:t>函数。因为 </a:t>
            </a:r>
            <a:r>
              <a:rPr lang="en-US" altLang="zh-CN" dirty="0"/>
              <a:t>barrier </a:t>
            </a:r>
            <a:r>
              <a:rPr lang="zh-CN" altLang="en-US" dirty="0"/>
              <a:t>函数是 </a:t>
            </a:r>
            <a:r>
              <a:rPr lang="en-US" altLang="zh-CN" dirty="0" err="1"/>
              <a:t>nd_item</a:t>
            </a:r>
            <a:r>
              <a:rPr lang="en-US" altLang="zh-CN" dirty="0"/>
              <a:t> </a:t>
            </a:r>
            <a:r>
              <a:rPr lang="zh-CN" altLang="en-US" dirty="0"/>
              <a:t>类的成员，所以只对 </a:t>
            </a:r>
            <a:r>
              <a:rPr lang="en-US" altLang="zh-CN" dirty="0"/>
              <a:t>ND-Range </a:t>
            </a:r>
            <a:r>
              <a:rPr lang="zh-CN" altLang="en-US" dirty="0"/>
              <a:t>的内核可用，而对简单的数据并行内核或分层内核不可用。         </a:t>
            </a:r>
            <a:endParaRPr lang="en-US" altLang="zh-CN" dirty="0"/>
          </a:p>
          <a:p>
            <a:pPr>
              <a:lnSpc>
                <a:spcPct val="150000"/>
              </a:lnSpc>
            </a:pPr>
            <a:r>
              <a:rPr lang="en-US" altLang="zh-CN" dirty="0"/>
              <a:t>        barrier </a:t>
            </a:r>
            <a:r>
              <a:rPr lang="zh-CN" altLang="en-US" dirty="0"/>
              <a:t>函数目前接受一个参数来描述要同步的内存空间。</a:t>
            </a:r>
            <a:r>
              <a:rPr lang="en-US" altLang="zh-CN" dirty="0"/>
              <a:t>barrier </a:t>
            </a:r>
            <a:r>
              <a:rPr lang="zh-CN" altLang="en-US" dirty="0"/>
              <a:t>函数的参数提供了关于同步内存空间或内存同步域的控制。 </a:t>
            </a:r>
            <a:endParaRPr lang="en-US" altLang="zh-CN" dirty="0"/>
          </a:p>
          <a:p>
            <a:pPr>
              <a:lnSpc>
                <a:spcPct val="150000"/>
              </a:lnSpc>
            </a:pPr>
            <a:r>
              <a:rPr lang="en-US" altLang="zh-CN" dirty="0"/>
              <a:t>        </a:t>
            </a:r>
            <a:r>
              <a:rPr lang="zh-CN" altLang="en-US" dirty="0"/>
              <a:t>当没有参数传递给 </a:t>
            </a:r>
            <a:r>
              <a:rPr lang="en-US" altLang="zh-CN" dirty="0"/>
              <a:t>barrier </a:t>
            </a:r>
            <a:r>
              <a:rPr lang="zh-CN" altLang="en-US" dirty="0"/>
              <a:t>函数时，</a:t>
            </a:r>
            <a:r>
              <a:rPr lang="en-US" altLang="zh-CN" dirty="0"/>
              <a:t>barrier </a:t>
            </a:r>
            <a:r>
              <a:rPr lang="zh-CN" altLang="en-US" dirty="0"/>
              <a:t>函数将使用默认值。</a:t>
            </a:r>
            <a:endParaRPr lang="zh-CN" altLang="en-US" dirty="0">
              <a:solidFill>
                <a:srgbClr val="FF0000"/>
              </a:solidFill>
              <a:latin typeface="+mn-ea"/>
            </a:endParaRPr>
          </a:p>
        </p:txBody>
      </p:sp>
    </p:spTree>
    <p:extLst>
      <p:ext uri="{BB962C8B-B14F-4D97-AF65-F5344CB8AC3E}">
        <p14:creationId xmlns:p14="http://schemas.microsoft.com/office/powerpoint/2010/main" val="2211232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完整的 </a:t>
            </a:r>
            <a:r>
              <a:rPr lang="en-US" altLang="zh-CN" dirty="0"/>
              <a:t>ND-Range </a:t>
            </a:r>
            <a:r>
              <a:rPr lang="zh-CN" altLang="en-US" dirty="0"/>
              <a:t>内核示例</a:t>
            </a:r>
            <a:endParaRPr lang="en-US" altLang="zh-CN" dirty="0"/>
          </a:p>
        </p:txBody>
      </p:sp>
      <p:sp>
        <p:nvSpPr>
          <p:cNvPr id="7" name="文本框 6">
            <a:extLst>
              <a:ext uri="{FF2B5EF4-FFF2-40B4-BE49-F238E27FC236}">
                <a16:creationId xmlns:a16="http://schemas.microsoft.com/office/drawing/2014/main" id="{D2BA0C69-A897-477A-8006-8F6B038CB9B5}"/>
              </a:ext>
            </a:extLst>
          </p:cNvPr>
          <p:cNvSpPr txBox="1"/>
          <p:nvPr/>
        </p:nvSpPr>
        <p:spPr>
          <a:xfrm>
            <a:off x="870147" y="1835693"/>
            <a:ext cx="10712253" cy="869533"/>
          </a:xfrm>
          <a:prstGeom prst="rect">
            <a:avLst/>
          </a:prstGeom>
          <a:noFill/>
        </p:spPr>
        <p:txBody>
          <a:bodyPr wrap="square">
            <a:spAutoFit/>
          </a:bodyPr>
          <a:lstStyle/>
          <a:p>
            <a:pPr>
              <a:lnSpc>
                <a:spcPct val="150000"/>
              </a:lnSpc>
            </a:pPr>
            <a:r>
              <a:rPr lang="zh-CN" altLang="en-US" dirty="0"/>
              <a:t>        现在知道了如何声明本地内存访问器并使用 </a:t>
            </a:r>
            <a:r>
              <a:rPr lang="en-US" altLang="zh-CN" dirty="0"/>
              <a:t>barrier </a:t>
            </a:r>
            <a:r>
              <a:rPr lang="zh-CN" altLang="en-US" dirty="0"/>
              <a:t>函数同步对它的访问，可以实现矩阵乘法的 </a:t>
            </a:r>
            <a:r>
              <a:rPr lang="en-US" altLang="zh-CN" dirty="0"/>
              <a:t>ND-Range </a:t>
            </a:r>
            <a:r>
              <a:rPr lang="zh-CN" altLang="en-US" dirty="0"/>
              <a:t>内核版本，协调工作组中工作项之间的通信，以减少对全局内存的通信。完整示例见下页所示。</a:t>
            </a:r>
            <a:endParaRPr lang="zh-CN" altLang="en-US" dirty="0">
              <a:solidFill>
                <a:srgbClr val="FF0000"/>
              </a:solidFill>
              <a:latin typeface="+mn-ea"/>
            </a:endParaRPr>
          </a:p>
        </p:txBody>
      </p:sp>
    </p:spTree>
    <p:extLst>
      <p:ext uri="{BB962C8B-B14F-4D97-AF65-F5344CB8AC3E}">
        <p14:creationId xmlns:p14="http://schemas.microsoft.com/office/powerpoint/2010/main" val="300311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907FD75-8D11-49C8-B561-AABC6943F4A5}"/>
              </a:ext>
            </a:extLst>
          </p:cNvPr>
          <p:cNvPicPr>
            <a:picLocks noChangeAspect="1"/>
          </p:cNvPicPr>
          <p:nvPr/>
        </p:nvPicPr>
        <p:blipFill>
          <a:blip r:embed="rId3"/>
          <a:stretch>
            <a:fillRect/>
          </a:stretch>
        </p:blipFill>
        <p:spPr>
          <a:xfrm>
            <a:off x="601475" y="88930"/>
            <a:ext cx="6054903" cy="6680139"/>
          </a:xfrm>
          <a:prstGeom prst="rect">
            <a:avLst/>
          </a:prstGeom>
        </p:spPr>
      </p:pic>
      <p:sp>
        <p:nvSpPr>
          <p:cNvPr id="8" name="文本框 7">
            <a:extLst>
              <a:ext uri="{FF2B5EF4-FFF2-40B4-BE49-F238E27FC236}">
                <a16:creationId xmlns:a16="http://schemas.microsoft.com/office/drawing/2014/main" id="{1E8ED6DC-8E6E-42FB-AC9E-338E292C0450}"/>
              </a:ext>
            </a:extLst>
          </p:cNvPr>
          <p:cNvSpPr txBox="1"/>
          <p:nvPr/>
        </p:nvSpPr>
        <p:spPr>
          <a:xfrm>
            <a:off x="7105059" y="1922832"/>
            <a:ext cx="4963886" cy="2585323"/>
          </a:xfrm>
          <a:prstGeom prst="rect">
            <a:avLst/>
          </a:prstGeom>
          <a:noFill/>
        </p:spPr>
        <p:txBody>
          <a:bodyPr wrap="square">
            <a:spAutoFit/>
          </a:bodyPr>
          <a:lstStyle/>
          <a:p>
            <a:r>
              <a:rPr lang="zh-CN" altLang="en-US" dirty="0"/>
              <a:t>        这个内核中的主循环可以看作两个不同的阶段</a:t>
            </a:r>
            <a:r>
              <a:rPr lang="en-US" altLang="zh-CN" dirty="0"/>
              <a:t>: </a:t>
            </a:r>
          </a:p>
          <a:p>
            <a:r>
              <a:rPr lang="en-US" altLang="zh-CN" dirty="0"/>
              <a:t>        </a:t>
            </a:r>
            <a:r>
              <a:rPr lang="zh-CN" altLang="en-US" dirty="0"/>
              <a:t>第一个阶段，组中工作项将共享数据从 </a:t>
            </a:r>
            <a:r>
              <a:rPr lang="en-US" altLang="zh-CN" dirty="0"/>
              <a:t>A </a:t>
            </a:r>
            <a:r>
              <a:rPr lang="zh-CN" altLang="en-US" dirty="0"/>
              <a:t>矩阵加载到本地内存中；</a:t>
            </a:r>
            <a:endParaRPr lang="en-US" altLang="zh-CN" dirty="0"/>
          </a:p>
          <a:p>
            <a:r>
              <a:rPr lang="en-US" altLang="zh-CN" dirty="0"/>
              <a:t>        </a:t>
            </a:r>
            <a:r>
              <a:rPr lang="zh-CN" altLang="en-US" dirty="0"/>
              <a:t>第二种阶段下，工作项使用共享的数据执行自己的计算。</a:t>
            </a:r>
            <a:endParaRPr lang="en-US" altLang="zh-CN" dirty="0"/>
          </a:p>
          <a:p>
            <a:r>
              <a:rPr lang="en-US" altLang="zh-CN" dirty="0"/>
              <a:t>        </a:t>
            </a:r>
            <a:r>
              <a:rPr lang="zh-CN" altLang="en-US" dirty="0"/>
              <a:t>为了确保所有工作项在进入第二个阶段之前已经完成了第一阶段，需要使用 </a:t>
            </a:r>
            <a:r>
              <a:rPr lang="en-US" altLang="zh-CN" dirty="0"/>
              <a:t>barrier </a:t>
            </a:r>
            <a:r>
              <a:rPr lang="zh-CN" altLang="en-US" dirty="0"/>
              <a:t>来同步所有工作项，并提供内存栅栏来分隔。</a:t>
            </a:r>
          </a:p>
        </p:txBody>
      </p:sp>
      <p:sp>
        <p:nvSpPr>
          <p:cNvPr id="6" name="箭头: 右 5">
            <a:extLst>
              <a:ext uri="{FF2B5EF4-FFF2-40B4-BE49-F238E27FC236}">
                <a16:creationId xmlns:a16="http://schemas.microsoft.com/office/drawing/2014/main" id="{C2CEDB2E-0B96-4E2E-BC7D-E26D303593E6}"/>
              </a:ext>
            </a:extLst>
          </p:cNvPr>
          <p:cNvSpPr/>
          <p:nvPr/>
        </p:nvSpPr>
        <p:spPr>
          <a:xfrm>
            <a:off x="6031633" y="2946241"/>
            <a:ext cx="891682" cy="46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460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分层内核</a:t>
            </a:r>
            <a:endParaRPr lang="en-US" altLang="zh-CN" dirty="0"/>
          </a:p>
        </p:txBody>
      </p:sp>
      <p:sp>
        <p:nvSpPr>
          <p:cNvPr id="7" name="文本框 6">
            <a:extLst>
              <a:ext uri="{FF2B5EF4-FFF2-40B4-BE49-F238E27FC236}">
                <a16:creationId xmlns:a16="http://schemas.microsoft.com/office/drawing/2014/main" id="{D2BA0C69-A897-477A-8006-8F6B038CB9B5}"/>
              </a:ext>
            </a:extLst>
          </p:cNvPr>
          <p:cNvSpPr txBox="1"/>
          <p:nvPr/>
        </p:nvSpPr>
        <p:spPr>
          <a:xfrm>
            <a:off x="870147" y="1835693"/>
            <a:ext cx="10712253" cy="454035"/>
          </a:xfrm>
          <a:prstGeom prst="rect">
            <a:avLst/>
          </a:prstGeom>
          <a:noFill/>
        </p:spPr>
        <p:txBody>
          <a:bodyPr wrap="square">
            <a:spAutoFit/>
          </a:bodyPr>
          <a:lstStyle/>
          <a:p>
            <a:pPr>
              <a:lnSpc>
                <a:spcPct val="150000"/>
              </a:lnSpc>
            </a:pPr>
            <a:r>
              <a:rPr lang="zh-CN" altLang="en-US" dirty="0"/>
              <a:t>        与 </a:t>
            </a:r>
            <a:r>
              <a:rPr lang="en-US" altLang="zh-CN" dirty="0"/>
              <a:t>ND-Range </a:t>
            </a:r>
            <a:r>
              <a:rPr lang="zh-CN" altLang="en-US" dirty="0"/>
              <a:t>内核不同，分层内核中的本地内存和栅栏是隐式的，不需要特殊的语法或函数调用。</a:t>
            </a:r>
            <a:endParaRPr lang="zh-CN" altLang="en-US" dirty="0">
              <a:latin typeface="+mn-ea"/>
            </a:endParaRPr>
          </a:p>
        </p:txBody>
      </p:sp>
      <p:sp>
        <p:nvSpPr>
          <p:cNvPr id="3" name="矩形: 圆角 2">
            <a:extLst>
              <a:ext uri="{FF2B5EF4-FFF2-40B4-BE49-F238E27FC236}">
                <a16:creationId xmlns:a16="http://schemas.microsoft.com/office/drawing/2014/main" id="{8DD9782F-F276-4A05-B969-35A4D5CB9754}"/>
              </a:ext>
            </a:extLst>
          </p:cNvPr>
          <p:cNvSpPr/>
          <p:nvPr/>
        </p:nvSpPr>
        <p:spPr>
          <a:xfrm>
            <a:off x="1465313" y="3947254"/>
            <a:ext cx="2095736" cy="6815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ND-Range </a:t>
            </a:r>
            <a:r>
              <a:rPr lang="zh-CN" altLang="en-US"/>
              <a:t>内核</a:t>
            </a:r>
          </a:p>
        </p:txBody>
      </p:sp>
      <p:sp>
        <p:nvSpPr>
          <p:cNvPr id="9" name="矩形: 圆角 8">
            <a:extLst>
              <a:ext uri="{FF2B5EF4-FFF2-40B4-BE49-F238E27FC236}">
                <a16:creationId xmlns:a16="http://schemas.microsoft.com/office/drawing/2014/main" id="{203696A9-0BB0-4FC2-90CD-2D862B5D54A4}"/>
              </a:ext>
            </a:extLst>
          </p:cNvPr>
          <p:cNvSpPr/>
          <p:nvPr/>
        </p:nvSpPr>
        <p:spPr>
          <a:xfrm>
            <a:off x="4429066" y="2959725"/>
            <a:ext cx="2095736" cy="6815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本地内存访问器</a:t>
            </a:r>
          </a:p>
        </p:txBody>
      </p:sp>
      <p:sp>
        <p:nvSpPr>
          <p:cNvPr id="10" name="矩形: 圆角 9">
            <a:extLst>
              <a:ext uri="{FF2B5EF4-FFF2-40B4-BE49-F238E27FC236}">
                <a16:creationId xmlns:a16="http://schemas.microsoft.com/office/drawing/2014/main" id="{588CF419-1BC6-440B-BC57-B3F3DB1E0176}"/>
              </a:ext>
            </a:extLst>
          </p:cNvPr>
          <p:cNvSpPr/>
          <p:nvPr/>
        </p:nvSpPr>
        <p:spPr>
          <a:xfrm>
            <a:off x="4429066" y="4923887"/>
            <a:ext cx="2095736" cy="6815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栅栏函数同步</a:t>
            </a:r>
          </a:p>
        </p:txBody>
      </p:sp>
      <p:sp>
        <p:nvSpPr>
          <p:cNvPr id="4" name="左大括号 3">
            <a:extLst>
              <a:ext uri="{FF2B5EF4-FFF2-40B4-BE49-F238E27FC236}">
                <a16:creationId xmlns:a16="http://schemas.microsoft.com/office/drawing/2014/main" id="{71615B01-4C17-416B-A3E9-FD7DEFE2957D}"/>
              </a:ext>
            </a:extLst>
          </p:cNvPr>
          <p:cNvSpPr/>
          <p:nvPr/>
        </p:nvSpPr>
        <p:spPr>
          <a:xfrm>
            <a:off x="3793908" y="3384984"/>
            <a:ext cx="488437" cy="180608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185492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本地内存和栅栏的作用域 </a:t>
            </a:r>
            <a:endParaRPr lang="en-US" altLang="zh-CN" dirty="0"/>
          </a:p>
        </p:txBody>
      </p:sp>
      <p:sp>
        <p:nvSpPr>
          <p:cNvPr id="7" name="文本框 6">
            <a:extLst>
              <a:ext uri="{FF2B5EF4-FFF2-40B4-BE49-F238E27FC236}">
                <a16:creationId xmlns:a16="http://schemas.microsoft.com/office/drawing/2014/main" id="{D2BA0C69-A897-477A-8006-8F6B038CB9B5}"/>
              </a:ext>
            </a:extLst>
          </p:cNvPr>
          <p:cNvSpPr txBox="1"/>
          <p:nvPr/>
        </p:nvSpPr>
        <p:spPr>
          <a:xfrm>
            <a:off x="870147" y="1835693"/>
            <a:ext cx="10712253" cy="2116028"/>
          </a:xfrm>
          <a:prstGeom prst="rect">
            <a:avLst/>
          </a:prstGeom>
          <a:noFill/>
        </p:spPr>
        <p:txBody>
          <a:bodyPr wrap="square">
            <a:spAutoFit/>
          </a:bodyPr>
          <a:lstStyle/>
          <a:p>
            <a:pPr>
              <a:lnSpc>
                <a:spcPct val="150000"/>
              </a:lnSpc>
            </a:pPr>
            <a:r>
              <a:rPr lang="zh-CN" altLang="en-US" dirty="0"/>
              <a:t>        回顾第 </a:t>
            </a:r>
            <a:r>
              <a:rPr lang="en-US" altLang="zh-CN" dirty="0"/>
              <a:t>4 </a:t>
            </a:r>
            <a:r>
              <a:rPr lang="zh-CN" altLang="en-US" dirty="0"/>
              <a:t>章，分层内核通过使用 </a:t>
            </a:r>
            <a:r>
              <a:rPr lang="en-US" altLang="zh-CN" dirty="0" err="1"/>
              <a:t>parallel_for_work_group</a:t>
            </a:r>
            <a:r>
              <a:rPr lang="en-US" altLang="zh-CN" dirty="0"/>
              <a:t> </a:t>
            </a:r>
            <a:r>
              <a:rPr lang="zh-CN" altLang="en-US" dirty="0"/>
              <a:t>和 </a:t>
            </a:r>
            <a:r>
              <a:rPr lang="en-US" altLang="zh-CN" dirty="0" err="1"/>
              <a:t>parallel_for_work_item</a:t>
            </a:r>
            <a:r>
              <a:rPr lang="en-US" altLang="zh-CN" dirty="0"/>
              <a:t> </a:t>
            </a:r>
            <a:r>
              <a:rPr lang="zh-CN" altLang="en-US" dirty="0"/>
              <a:t>来表示两级的并行执行。</a:t>
            </a:r>
            <a:endParaRPr lang="en-US" altLang="zh-CN" dirty="0"/>
          </a:p>
          <a:p>
            <a:pPr>
              <a:lnSpc>
                <a:spcPct val="150000"/>
              </a:lnSpc>
            </a:pPr>
            <a:r>
              <a:rPr lang="en-US" altLang="zh-CN" dirty="0"/>
              <a:t>        </a:t>
            </a:r>
            <a:r>
              <a:rPr lang="zh-CN" altLang="en-US" dirty="0"/>
              <a:t>并行执行的这两个作用域可以用于表示变量是否位于工作组本地内存中， 并在工作组中的所有工作项之间共享，或者变量是否位于每个工作项的私有内存中 </a:t>
            </a:r>
            <a:r>
              <a:rPr lang="en-US" altLang="zh-CN" dirty="0"/>
              <a:t>(</a:t>
            </a:r>
            <a:r>
              <a:rPr lang="zh-CN" altLang="en-US" dirty="0"/>
              <a:t>不在工作项之 间共享</a:t>
            </a:r>
            <a:r>
              <a:rPr lang="en-US" altLang="zh-CN" dirty="0"/>
              <a:t>)</a:t>
            </a:r>
            <a:r>
              <a:rPr lang="zh-CN" altLang="en-US" dirty="0"/>
              <a:t>。这两个作用域还用于同步工作组中的工作项，并强制内存一致性。 </a:t>
            </a:r>
            <a:endParaRPr lang="zh-CN" altLang="en-US" dirty="0">
              <a:latin typeface="+mn-ea"/>
            </a:endParaRPr>
          </a:p>
        </p:txBody>
      </p:sp>
    </p:spTree>
    <p:extLst>
      <p:ext uri="{BB962C8B-B14F-4D97-AF65-F5344CB8AC3E}">
        <p14:creationId xmlns:p14="http://schemas.microsoft.com/office/powerpoint/2010/main" val="387568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本地内存和栅栏的作用域 </a:t>
            </a:r>
            <a:endParaRPr lang="en-US" altLang="zh-CN" dirty="0"/>
          </a:p>
        </p:txBody>
      </p:sp>
      <p:sp>
        <p:nvSpPr>
          <p:cNvPr id="7" name="文本框 6">
            <a:extLst>
              <a:ext uri="{FF2B5EF4-FFF2-40B4-BE49-F238E27FC236}">
                <a16:creationId xmlns:a16="http://schemas.microsoft.com/office/drawing/2014/main" id="{D2BA0C69-A897-477A-8006-8F6B038CB9B5}"/>
              </a:ext>
            </a:extLst>
          </p:cNvPr>
          <p:cNvSpPr txBox="1"/>
          <p:nvPr/>
        </p:nvSpPr>
        <p:spPr>
          <a:xfrm>
            <a:off x="870147" y="1835693"/>
            <a:ext cx="10712253" cy="1273875"/>
          </a:xfrm>
          <a:prstGeom prst="rect">
            <a:avLst/>
          </a:prstGeom>
          <a:noFill/>
        </p:spPr>
        <p:txBody>
          <a:bodyPr wrap="square">
            <a:spAutoFit/>
          </a:bodyPr>
          <a:lstStyle/>
          <a:p>
            <a:pPr>
              <a:lnSpc>
                <a:spcPct val="150000"/>
              </a:lnSpc>
            </a:pPr>
            <a:r>
              <a:rPr lang="zh-CN" altLang="en-US" dirty="0"/>
              <a:t>        下面展示一个层次结构内核实例。在本地内存中声明一个在工作组作用域的变量，然后在工作项作用域中使用该变量。在工作组作用域对本地内存的写入和工作项作用域对本地内存的读取之间存在隐式的栅栏。</a:t>
            </a:r>
            <a:endParaRPr lang="zh-CN" altLang="en-US" dirty="0">
              <a:latin typeface="+mn-ea"/>
            </a:endParaRPr>
          </a:p>
        </p:txBody>
      </p:sp>
      <p:pic>
        <p:nvPicPr>
          <p:cNvPr id="4" name="图片 3">
            <a:extLst>
              <a:ext uri="{FF2B5EF4-FFF2-40B4-BE49-F238E27FC236}">
                <a16:creationId xmlns:a16="http://schemas.microsoft.com/office/drawing/2014/main" id="{EDAFB105-5BD1-4E59-A4C9-AB243B922C04}"/>
              </a:ext>
            </a:extLst>
          </p:cNvPr>
          <p:cNvPicPr>
            <a:picLocks noChangeAspect="1"/>
          </p:cNvPicPr>
          <p:nvPr/>
        </p:nvPicPr>
        <p:blipFill rotWithShape="1">
          <a:blip r:embed="rId3"/>
          <a:srcRect t="1987" b="2303"/>
          <a:stretch/>
        </p:blipFill>
        <p:spPr>
          <a:xfrm>
            <a:off x="1742018" y="2777277"/>
            <a:ext cx="6907513" cy="3969973"/>
          </a:xfrm>
          <a:prstGeom prst="rect">
            <a:avLst/>
          </a:prstGeom>
        </p:spPr>
      </p:pic>
    </p:spTree>
    <p:extLst>
      <p:ext uri="{BB962C8B-B14F-4D97-AF65-F5344CB8AC3E}">
        <p14:creationId xmlns:p14="http://schemas.microsoft.com/office/powerpoint/2010/main" val="4283175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完整的分层内核示例</a:t>
            </a:r>
            <a:endParaRPr lang="en-US" altLang="zh-CN" dirty="0"/>
          </a:p>
        </p:txBody>
      </p:sp>
      <p:sp>
        <p:nvSpPr>
          <p:cNvPr id="7" name="文本框 6">
            <a:extLst>
              <a:ext uri="{FF2B5EF4-FFF2-40B4-BE49-F238E27FC236}">
                <a16:creationId xmlns:a16="http://schemas.microsoft.com/office/drawing/2014/main" id="{D2BA0C69-A897-477A-8006-8F6B038CB9B5}"/>
              </a:ext>
            </a:extLst>
          </p:cNvPr>
          <p:cNvSpPr txBox="1"/>
          <p:nvPr/>
        </p:nvSpPr>
        <p:spPr>
          <a:xfrm>
            <a:off x="870147" y="1835693"/>
            <a:ext cx="10712253" cy="2520370"/>
          </a:xfrm>
          <a:prstGeom prst="rect">
            <a:avLst/>
          </a:prstGeom>
          <a:noFill/>
        </p:spPr>
        <p:txBody>
          <a:bodyPr wrap="square">
            <a:spAutoFit/>
          </a:bodyPr>
          <a:lstStyle/>
          <a:p>
            <a:pPr>
              <a:lnSpc>
                <a:spcPct val="150000"/>
              </a:lnSpc>
            </a:pPr>
            <a:r>
              <a:rPr lang="zh-CN" altLang="en-US" dirty="0"/>
              <a:t>        尽管分层内核与 </a:t>
            </a:r>
            <a:r>
              <a:rPr lang="en-US" altLang="zh-CN" dirty="0"/>
              <a:t>ND-Range </a:t>
            </a:r>
            <a:r>
              <a:rPr lang="zh-CN" altLang="en-US" dirty="0"/>
              <a:t>内核非常相似，但有一个关键的区别：</a:t>
            </a:r>
            <a:endParaRPr lang="en-US" altLang="zh-CN" dirty="0"/>
          </a:p>
          <a:p>
            <a:pPr>
              <a:lnSpc>
                <a:spcPct val="150000"/>
              </a:lnSpc>
            </a:pPr>
            <a:r>
              <a:rPr lang="en-US" altLang="zh-CN" dirty="0"/>
              <a:t>        ND-Range </a:t>
            </a:r>
            <a:r>
              <a:rPr lang="zh-CN" altLang="en-US" dirty="0"/>
              <a:t>内核中，矩阵乘法的结果在写入到输出矩阵之前累积到每个工作项变量和中，而分层内核则累积到内存中。 虽然我们也可以在分层内核中将结果累加到每个工作项变量中，但这需要特殊</a:t>
            </a:r>
            <a:r>
              <a:rPr lang="en-US" altLang="zh-CN" dirty="0" err="1"/>
              <a:t>private_memory</a:t>
            </a:r>
            <a:r>
              <a:rPr lang="zh-CN" altLang="en-US" dirty="0"/>
              <a:t>语法在工作组作用域声明每个工作项数据，而选择使用分层内核语法的原因之一是避免使用特殊语法</a:t>
            </a:r>
            <a:r>
              <a:rPr lang="en-US" altLang="zh-CN" dirty="0"/>
              <a:t>!</a:t>
            </a:r>
          </a:p>
          <a:p>
            <a:pPr>
              <a:lnSpc>
                <a:spcPct val="150000"/>
              </a:lnSpc>
            </a:pPr>
            <a:r>
              <a:rPr lang="zh-CN" altLang="en-US" dirty="0"/>
              <a:t>        分层内核的完整示例见下页所示</a:t>
            </a:r>
            <a:endParaRPr lang="zh-CN" altLang="en-US" dirty="0">
              <a:latin typeface="+mn-ea"/>
            </a:endParaRPr>
          </a:p>
        </p:txBody>
      </p:sp>
    </p:spTree>
    <p:extLst>
      <p:ext uri="{BB962C8B-B14F-4D97-AF65-F5344CB8AC3E}">
        <p14:creationId xmlns:p14="http://schemas.microsoft.com/office/powerpoint/2010/main" val="1784450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C9AE9AA-8E03-43AF-A32E-406593901EBD}"/>
              </a:ext>
            </a:extLst>
          </p:cNvPr>
          <p:cNvPicPr>
            <a:picLocks noChangeAspect="1"/>
          </p:cNvPicPr>
          <p:nvPr/>
        </p:nvPicPr>
        <p:blipFill>
          <a:blip r:embed="rId3"/>
          <a:stretch>
            <a:fillRect/>
          </a:stretch>
        </p:blipFill>
        <p:spPr>
          <a:xfrm>
            <a:off x="440303" y="174227"/>
            <a:ext cx="6805533" cy="6283369"/>
          </a:xfrm>
          <a:prstGeom prst="rect">
            <a:avLst/>
          </a:prstGeom>
        </p:spPr>
      </p:pic>
      <p:sp>
        <p:nvSpPr>
          <p:cNvPr id="8" name="文本框 7">
            <a:extLst>
              <a:ext uri="{FF2B5EF4-FFF2-40B4-BE49-F238E27FC236}">
                <a16:creationId xmlns:a16="http://schemas.microsoft.com/office/drawing/2014/main" id="{4B69D603-F4B2-4D81-A0BE-AF2AEA366BD8}"/>
              </a:ext>
            </a:extLst>
          </p:cNvPr>
          <p:cNvSpPr txBox="1"/>
          <p:nvPr/>
        </p:nvSpPr>
        <p:spPr>
          <a:xfrm>
            <a:off x="6741570" y="2505670"/>
            <a:ext cx="5408306" cy="1285032"/>
          </a:xfrm>
          <a:prstGeom prst="rect">
            <a:avLst/>
          </a:prstGeom>
          <a:noFill/>
        </p:spPr>
        <p:txBody>
          <a:bodyPr wrap="square">
            <a:spAutoFit/>
          </a:bodyPr>
          <a:lstStyle/>
          <a:p>
            <a:pPr>
              <a:lnSpc>
                <a:spcPct val="150000"/>
              </a:lnSpc>
            </a:pPr>
            <a:r>
              <a:rPr lang="zh-CN" altLang="en-US" dirty="0"/>
              <a:t>        为了避免每个工作项的特殊数据语法，分层内核中工作项循环的常见模式是将中间结果写入工作组本地内存或全局内存。 </a:t>
            </a:r>
          </a:p>
        </p:txBody>
      </p:sp>
      <p:sp>
        <p:nvSpPr>
          <p:cNvPr id="6" name="箭头: 右 5">
            <a:extLst>
              <a:ext uri="{FF2B5EF4-FFF2-40B4-BE49-F238E27FC236}">
                <a16:creationId xmlns:a16="http://schemas.microsoft.com/office/drawing/2014/main" id="{B8E35088-F46C-4DB5-9553-DCB7479B4F0F}"/>
              </a:ext>
            </a:extLst>
          </p:cNvPr>
          <p:cNvSpPr/>
          <p:nvPr/>
        </p:nvSpPr>
        <p:spPr>
          <a:xfrm>
            <a:off x="5787414" y="3044214"/>
            <a:ext cx="834887" cy="448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144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工作组和工作项</a:t>
            </a:r>
          </a:p>
        </p:txBody>
      </p:sp>
      <p:sp>
        <p:nvSpPr>
          <p:cNvPr id="7" name="文本框 6">
            <a:extLst>
              <a:ext uri="{FF2B5EF4-FFF2-40B4-BE49-F238E27FC236}">
                <a16:creationId xmlns:a16="http://schemas.microsoft.com/office/drawing/2014/main" id="{D2BA0C69-A897-477A-8006-8F6B038CB9B5}"/>
              </a:ext>
            </a:extLst>
          </p:cNvPr>
          <p:cNvSpPr txBox="1"/>
          <p:nvPr/>
        </p:nvSpPr>
        <p:spPr>
          <a:xfrm>
            <a:off x="870147" y="1835693"/>
            <a:ext cx="10712253" cy="858377"/>
          </a:xfrm>
          <a:prstGeom prst="rect">
            <a:avLst/>
          </a:prstGeom>
          <a:noFill/>
        </p:spPr>
        <p:txBody>
          <a:bodyPr wrap="square">
            <a:spAutoFit/>
          </a:bodyPr>
          <a:lstStyle/>
          <a:p>
            <a:pPr>
              <a:lnSpc>
                <a:spcPct val="150000"/>
              </a:lnSpc>
            </a:pPr>
            <a:r>
              <a:rPr lang="en-US" altLang="zh-CN" dirty="0">
                <a:latin typeface="+mn-ea"/>
              </a:rPr>
              <a:t>    ND-Range</a:t>
            </a:r>
            <a:r>
              <a:rPr lang="zh-CN" altLang="en-US" dirty="0">
                <a:latin typeface="+mn-ea"/>
              </a:rPr>
              <a:t>和分层并行内核</a:t>
            </a:r>
            <a:r>
              <a:rPr lang="zh-CN" altLang="en-US" b="0" i="0" dirty="0">
                <a:solidFill>
                  <a:srgbClr val="333333"/>
                </a:solidFill>
                <a:effectLst/>
                <a:latin typeface="+mn-ea"/>
              </a:rPr>
              <a:t>工作项组织到工作组中，并且工作组中的工作项保证并发执行。此属性很重要，</a:t>
            </a:r>
            <a:r>
              <a:rPr lang="zh-CN" altLang="en-US" b="0" i="0" dirty="0">
                <a:solidFill>
                  <a:srgbClr val="FF0000"/>
                </a:solidFill>
                <a:effectLst/>
                <a:latin typeface="+mn-ea"/>
              </a:rPr>
              <a:t>因为当工作项保证同时执行时，工作组中的工作项可以合作以解决问题</a:t>
            </a:r>
            <a:r>
              <a:rPr lang="zh-CN" altLang="en-US" b="0" i="0" dirty="0">
                <a:solidFill>
                  <a:srgbClr val="333333"/>
                </a:solidFill>
                <a:effectLst/>
                <a:latin typeface="+mn-ea"/>
              </a:rPr>
              <a:t>。 </a:t>
            </a:r>
            <a:endParaRPr lang="zh-CN" altLang="en-US" dirty="0">
              <a:latin typeface="+mn-ea"/>
            </a:endParaRPr>
          </a:p>
        </p:txBody>
      </p:sp>
      <p:pic>
        <p:nvPicPr>
          <p:cNvPr id="8" name="图片 7">
            <a:extLst>
              <a:ext uri="{FF2B5EF4-FFF2-40B4-BE49-F238E27FC236}">
                <a16:creationId xmlns:a16="http://schemas.microsoft.com/office/drawing/2014/main" id="{93A5C454-DDB3-496D-8139-33FB6C7DDE74}"/>
              </a:ext>
            </a:extLst>
          </p:cNvPr>
          <p:cNvPicPr>
            <a:picLocks noChangeAspect="1"/>
          </p:cNvPicPr>
          <p:nvPr/>
        </p:nvPicPr>
        <p:blipFill>
          <a:blip r:embed="rId3"/>
          <a:stretch>
            <a:fillRect/>
          </a:stretch>
        </p:blipFill>
        <p:spPr>
          <a:xfrm>
            <a:off x="492692" y="2908008"/>
            <a:ext cx="5907084" cy="3481433"/>
          </a:xfrm>
          <a:prstGeom prst="rect">
            <a:avLst/>
          </a:prstGeom>
        </p:spPr>
      </p:pic>
      <p:sp>
        <p:nvSpPr>
          <p:cNvPr id="10" name="文本框 9">
            <a:extLst>
              <a:ext uri="{FF2B5EF4-FFF2-40B4-BE49-F238E27FC236}">
                <a16:creationId xmlns:a16="http://schemas.microsoft.com/office/drawing/2014/main" id="{C9F68AD5-F0B4-42A5-B3F7-18BCED0F95EA}"/>
              </a:ext>
            </a:extLst>
          </p:cNvPr>
          <p:cNvSpPr txBox="1"/>
          <p:nvPr/>
        </p:nvSpPr>
        <p:spPr>
          <a:xfrm>
            <a:off x="6724531" y="3023483"/>
            <a:ext cx="5290457" cy="1200329"/>
          </a:xfrm>
          <a:prstGeom prst="rect">
            <a:avLst/>
          </a:prstGeom>
          <a:noFill/>
        </p:spPr>
        <p:txBody>
          <a:bodyPr wrap="square">
            <a:spAutoFit/>
          </a:bodyPr>
          <a:lstStyle/>
          <a:p>
            <a:r>
              <a:rPr lang="zh-CN" altLang="en-US" dirty="0"/>
              <a:t>        如图所示，将 </a:t>
            </a:r>
            <a:r>
              <a:rPr lang="en-US" altLang="zh-CN" dirty="0"/>
              <a:t>ND-Range </a:t>
            </a:r>
            <a:r>
              <a:rPr lang="zh-CN" altLang="en-US" dirty="0"/>
              <a:t>划分为不同的工作组，每个工作组用不同的颜色表示。</a:t>
            </a:r>
            <a:endParaRPr lang="en-US" altLang="zh-CN" dirty="0"/>
          </a:p>
          <a:p>
            <a:r>
              <a:rPr lang="en-US" altLang="zh-CN" dirty="0"/>
              <a:t>        </a:t>
            </a:r>
            <a:r>
              <a:rPr lang="zh-CN" altLang="en-US" dirty="0"/>
              <a:t>工作组中的工作项可以同时执行，因此工作项可以与相同颜色的工作项通信。 </a:t>
            </a:r>
          </a:p>
        </p:txBody>
      </p:sp>
      <p:sp>
        <p:nvSpPr>
          <p:cNvPr id="12" name="文本框 11">
            <a:extLst>
              <a:ext uri="{FF2B5EF4-FFF2-40B4-BE49-F238E27FC236}">
                <a16:creationId xmlns:a16="http://schemas.microsoft.com/office/drawing/2014/main" id="{E456526A-9B5E-4AF8-B4FA-DF7D8E209BC9}"/>
              </a:ext>
            </a:extLst>
          </p:cNvPr>
          <p:cNvSpPr txBox="1"/>
          <p:nvPr/>
        </p:nvSpPr>
        <p:spPr>
          <a:xfrm>
            <a:off x="6826764" y="4574233"/>
            <a:ext cx="5097354" cy="646331"/>
          </a:xfrm>
          <a:prstGeom prst="rect">
            <a:avLst/>
          </a:prstGeom>
          <a:noFill/>
        </p:spPr>
        <p:txBody>
          <a:bodyPr wrap="square">
            <a:spAutoFit/>
          </a:bodyPr>
          <a:lstStyle/>
          <a:p>
            <a:r>
              <a:rPr lang="zh-CN" altLang="en-US" dirty="0"/>
              <a:t>        </a:t>
            </a:r>
            <a:r>
              <a:rPr lang="zh-CN" altLang="en-US" dirty="0">
                <a:solidFill>
                  <a:srgbClr val="FF0000"/>
                </a:solidFill>
              </a:rPr>
              <a:t>注意：不同工作组不能保证并发执行，当内核并发执行时，必须在同一个工作组中。 </a:t>
            </a:r>
          </a:p>
        </p:txBody>
      </p:sp>
    </p:spTree>
    <p:extLst>
      <p:ext uri="{BB962C8B-B14F-4D97-AF65-F5344CB8AC3E}">
        <p14:creationId xmlns:p14="http://schemas.microsoft.com/office/powerpoint/2010/main" val="3481592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子工作组</a:t>
            </a:r>
            <a:endParaRPr lang="en-US" altLang="zh-CN" dirty="0"/>
          </a:p>
        </p:txBody>
      </p:sp>
      <p:sp>
        <p:nvSpPr>
          <p:cNvPr id="7" name="文本框 6">
            <a:extLst>
              <a:ext uri="{FF2B5EF4-FFF2-40B4-BE49-F238E27FC236}">
                <a16:creationId xmlns:a16="http://schemas.microsoft.com/office/drawing/2014/main" id="{D2BA0C69-A897-477A-8006-8F6B038CB9B5}"/>
              </a:ext>
            </a:extLst>
          </p:cNvPr>
          <p:cNvSpPr txBox="1"/>
          <p:nvPr/>
        </p:nvSpPr>
        <p:spPr>
          <a:xfrm>
            <a:off x="870147" y="1835693"/>
            <a:ext cx="10712253" cy="2520370"/>
          </a:xfrm>
          <a:prstGeom prst="rect">
            <a:avLst/>
          </a:prstGeom>
          <a:noFill/>
        </p:spPr>
        <p:txBody>
          <a:bodyPr wrap="square">
            <a:spAutoFit/>
          </a:bodyPr>
          <a:lstStyle/>
          <a:p>
            <a:pPr>
              <a:lnSpc>
                <a:spcPct val="150000"/>
              </a:lnSpc>
            </a:pPr>
            <a:r>
              <a:rPr lang="zh-CN" altLang="en-US" dirty="0"/>
              <a:t>        截至目前，我们已经介绍了工作项是如何通过工作组本地内存和栅栏函数进行同步 </a:t>
            </a:r>
            <a:r>
              <a:rPr lang="en-US" altLang="zh-CN" dirty="0"/>
              <a:t>(ND-Range</a:t>
            </a:r>
            <a:r>
              <a:rPr lang="zh-CN" altLang="en-US" dirty="0"/>
              <a:t>内核和分层内核</a:t>
            </a:r>
            <a:r>
              <a:rPr lang="en-US" altLang="zh-CN" dirty="0"/>
              <a:t>)</a:t>
            </a:r>
            <a:r>
              <a:rPr lang="zh-CN" altLang="en-US" dirty="0"/>
              <a:t> 。 </a:t>
            </a:r>
            <a:endParaRPr lang="en-US" altLang="zh-CN" dirty="0"/>
          </a:p>
          <a:p>
            <a:pPr>
              <a:lnSpc>
                <a:spcPct val="150000"/>
              </a:lnSpc>
            </a:pPr>
            <a:r>
              <a:rPr lang="zh-CN" altLang="en-US" dirty="0"/>
              <a:t>        但是在第 </a:t>
            </a:r>
            <a:r>
              <a:rPr lang="en-US" altLang="zh-CN" dirty="0"/>
              <a:t>4 </a:t>
            </a:r>
            <a:r>
              <a:rPr lang="zh-CN" altLang="en-US" dirty="0"/>
              <a:t>章中，我们也介绍了另一种工作项分组</a:t>
            </a:r>
            <a:r>
              <a:rPr lang="en-US" altLang="zh-CN" dirty="0"/>
              <a:t>——</a:t>
            </a:r>
            <a:r>
              <a:rPr lang="zh-CN" altLang="en-US" dirty="0"/>
              <a:t>子工作组。子工作组是工作组中定义的子工作集。</a:t>
            </a:r>
            <a:r>
              <a:rPr lang="zh-CN" altLang="en-US" b="1" dirty="0"/>
              <a:t>子工作组中同样需要进行通信或同步。 </a:t>
            </a:r>
            <a:endParaRPr lang="en-US" altLang="zh-CN" b="1" dirty="0"/>
          </a:p>
          <a:p>
            <a:pPr>
              <a:lnSpc>
                <a:spcPct val="150000"/>
              </a:lnSpc>
            </a:pPr>
            <a:r>
              <a:rPr lang="en-US" altLang="zh-CN" dirty="0"/>
              <a:t>        </a:t>
            </a:r>
            <a:r>
              <a:rPr lang="zh-CN" altLang="en-US" dirty="0"/>
              <a:t>接下来我们将描述子工作组中工作项之间通信（同步）模块的构建。</a:t>
            </a:r>
            <a:r>
              <a:rPr lang="zh-CN" altLang="en-US" dirty="0">
                <a:solidFill>
                  <a:srgbClr val="FF0000"/>
                </a:solidFill>
              </a:rPr>
              <a:t>注意，子工作组目前仅为 </a:t>
            </a:r>
            <a:r>
              <a:rPr lang="en-US" altLang="zh-CN" dirty="0">
                <a:solidFill>
                  <a:srgbClr val="FF0000"/>
                </a:solidFill>
              </a:rPr>
              <a:t>ND-Range </a:t>
            </a:r>
            <a:r>
              <a:rPr lang="zh-CN" altLang="en-US" dirty="0">
                <a:solidFill>
                  <a:srgbClr val="FF0000"/>
                </a:solidFill>
              </a:rPr>
              <a:t>内核实现，并且并不能通过分层内核表示。</a:t>
            </a:r>
            <a:endParaRPr lang="zh-CN" altLang="en-US" dirty="0">
              <a:solidFill>
                <a:srgbClr val="FF0000"/>
              </a:solidFill>
              <a:latin typeface="+mn-ea"/>
            </a:endParaRPr>
          </a:p>
        </p:txBody>
      </p:sp>
    </p:spTree>
    <p:extLst>
      <p:ext uri="{BB962C8B-B14F-4D97-AF65-F5344CB8AC3E}">
        <p14:creationId xmlns:p14="http://schemas.microsoft.com/office/powerpoint/2010/main" val="931295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子工作组的栅栏函数</a:t>
            </a:r>
            <a:endParaRPr lang="en-US" altLang="zh-CN" dirty="0"/>
          </a:p>
        </p:txBody>
      </p:sp>
      <p:sp>
        <p:nvSpPr>
          <p:cNvPr id="7" name="文本框 6">
            <a:extLst>
              <a:ext uri="{FF2B5EF4-FFF2-40B4-BE49-F238E27FC236}">
                <a16:creationId xmlns:a16="http://schemas.microsoft.com/office/drawing/2014/main" id="{D2BA0C69-A897-477A-8006-8F6B038CB9B5}"/>
              </a:ext>
            </a:extLst>
          </p:cNvPr>
          <p:cNvSpPr txBox="1"/>
          <p:nvPr/>
        </p:nvSpPr>
        <p:spPr>
          <a:xfrm>
            <a:off x="870147" y="1835693"/>
            <a:ext cx="10712253" cy="1700530"/>
          </a:xfrm>
          <a:prstGeom prst="rect">
            <a:avLst/>
          </a:prstGeom>
          <a:noFill/>
        </p:spPr>
        <p:txBody>
          <a:bodyPr wrap="square">
            <a:spAutoFit/>
          </a:bodyPr>
          <a:lstStyle/>
          <a:p>
            <a:pPr>
              <a:lnSpc>
                <a:spcPct val="150000"/>
              </a:lnSpc>
            </a:pPr>
            <a:r>
              <a:rPr lang="zh-CN" altLang="en-US" dirty="0"/>
              <a:t>        就像 </a:t>
            </a:r>
            <a:r>
              <a:rPr lang="en-US" altLang="zh-CN" dirty="0"/>
              <a:t>ND-Range </a:t>
            </a:r>
            <a:r>
              <a:rPr lang="zh-CN" altLang="en-US" dirty="0"/>
              <a:t>内核中工作组中的工作项，可以使用工作组栅栏功能进行同步，</a:t>
            </a:r>
            <a:r>
              <a:rPr lang="zh-CN" altLang="en-US" dirty="0">
                <a:solidFill>
                  <a:srgbClr val="FF0000"/>
                </a:solidFill>
              </a:rPr>
              <a:t>子工作组中的工作项也可以使用栅栏功能进行同步</a:t>
            </a:r>
            <a:r>
              <a:rPr lang="zh-CN" altLang="en-US" dirty="0"/>
              <a:t>。工作组同步可以通过调用工作项 </a:t>
            </a:r>
            <a:r>
              <a:rPr lang="en-US" altLang="zh-CN" dirty="0" err="1"/>
              <a:t>group_barrier</a:t>
            </a:r>
            <a:r>
              <a:rPr lang="en-US" altLang="zh-CN" dirty="0"/>
              <a:t> </a:t>
            </a:r>
            <a:r>
              <a:rPr lang="zh-CN" altLang="en-US" dirty="0"/>
              <a:t>或 </a:t>
            </a:r>
            <a:r>
              <a:rPr lang="en-US" altLang="zh-CN" dirty="0" err="1"/>
              <a:t>nd_item</a:t>
            </a:r>
            <a:r>
              <a:rPr lang="en-US" altLang="zh-CN" dirty="0"/>
              <a:t> </a:t>
            </a:r>
            <a:r>
              <a:rPr lang="zh-CN" altLang="en-US" dirty="0"/>
              <a:t>类的 </a:t>
            </a:r>
            <a:r>
              <a:rPr lang="en-US" altLang="zh-CN" dirty="0"/>
              <a:t>barrier </a:t>
            </a:r>
            <a:r>
              <a:rPr lang="zh-CN" altLang="en-US" dirty="0"/>
              <a:t>功能完成。子工作组中的工作项的同步，是通过调用 </a:t>
            </a:r>
            <a:r>
              <a:rPr lang="en-US" altLang="zh-CN" dirty="0" err="1"/>
              <a:t>group_barrier</a:t>
            </a:r>
            <a:r>
              <a:rPr lang="en-US" altLang="zh-CN" dirty="0"/>
              <a:t> </a:t>
            </a:r>
            <a:r>
              <a:rPr lang="zh-CN" altLang="en-US" dirty="0"/>
              <a:t>函数或 </a:t>
            </a:r>
            <a:r>
              <a:rPr lang="en-US" altLang="zh-CN" dirty="0" err="1"/>
              <a:t>sub_group</a:t>
            </a:r>
            <a:r>
              <a:rPr lang="en-US" altLang="zh-CN" dirty="0"/>
              <a:t> </a:t>
            </a:r>
            <a:r>
              <a:rPr lang="zh-CN" altLang="en-US" dirty="0"/>
              <a:t>类上的 </a:t>
            </a:r>
            <a:r>
              <a:rPr lang="en-US" altLang="zh-CN" dirty="0"/>
              <a:t>barrier </a:t>
            </a:r>
            <a:r>
              <a:rPr lang="zh-CN" altLang="en-US" dirty="0"/>
              <a:t>函数 </a:t>
            </a:r>
            <a:r>
              <a:rPr lang="en-US" altLang="zh-CN" dirty="0"/>
              <a:t>(</a:t>
            </a:r>
            <a:r>
              <a:rPr lang="zh-CN" altLang="en-US" dirty="0"/>
              <a:t>可使用 </a:t>
            </a:r>
            <a:r>
              <a:rPr lang="en-US" altLang="zh-CN" dirty="0" err="1"/>
              <a:t>nd_item</a:t>
            </a:r>
            <a:r>
              <a:rPr lang="en-US" altLang="zh-CN" dirty="0"/>
              <a:t> </a:t>
            </a:r>
            <a:r>
              <a:rPr lang="zh-CN" altLang="en-US" dirty="0"/>
              <a:t>类查询</a:t>
            </a:r>
            <a:r>
              <a:rPr lang="en-US" altLang="zh-CN" dirty="0"/>
              <a:t>)</a:t>
            </a:r>
            <a:r>
              <a:rPr lang="zh-CN" altLang="en-US" dirty="0"/>
              <a:t>。下列代码为查询和使用 </a:t>
            </a:r>
            <a:r>
              <a:rPr lang="en-US" altLang="zh-CN" dirty="0" err="1"/>
              <a:t>sub_group</a:t>
            </a:r>
            <a:r>
              <a:rPr lang="en-US" altLang="zh-CN" dirty="0"/>
              <a:t> </a:t>
            </a:r>
            <a:r>
              <a:rPr lang="zh-CN" altLang="en-US" dirty="0"/>
              <a:t>类。</a:t>
            </a:r>
            <a:endParaRPr lang="zh-CN" altLang="en-US" dirty="0">
              <a:latin typeface="+mn-ea"/>
            </a:endParaRPr>
          </a:p>
        </p:txBody>
      </p:sp>
      <p:pic>
        <p:nvPicPr>
          <p:cNvPr id="4" name="图片 3">
            <a:extLst>
              <a:ext uri="{FF2B5EF4-FFF2-40B4-BE49-F238E27FC236}">
                <a16:creationId xmlns:a16="http://schemas.microsoft.com/office/drawing/2014/main" id="{40B7935A-6987-448C-930F-43F3C47DBA0B}"/>
              </a:ext>
            </a:extLst>
          </p:cNvPr>
          <p:cNvPicPr>
            <a:picLocks noChangeAspect="1"/>
          </p:cNvPicPr>
          <p:nvPr/>
        </p:nvPicPr>
        <p:blipFill>
          <a:blip r:embed="rId3"/>
          <a:stretch>
            <a:fillRect/>
          </a:stretch>
        </p:blipFill>
        <p:spPr>
          <a:xfrm>
            <a:off x="2084378" y="3798489"/>
            <a:ext cx="7521301" cy="1439624"/>
          </a:xfrm>
          <a:prstGeom prst="rect">
            <a:avLst/>
          </a:prstGeom>
        </p:spPr>
      </p:pic>
    </p:spTree>
    <p:extLst>
      <p:ext uri="{BB962C8B-B14F-4D97-AF65-F5344CB8AC3E}">
        <p14:creationId xmlns:p14="http://schemas.microsoft.com/office/powerpoint/2010/main" val="4148130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子工作组内的数据交换</a:t>
            </a:r>
            <a:endParaRPr lang="en-US" altLang="zh-CN" dirty="0"/>
          </a:p>
        </p:txBody>
      </p:sp>
      <p:sp>
        <p:nvSpPr>
          <p:cNvPr id="7" name="文本框 6">
            <a:extLst>
              <a:ext uri="{FF2B5EF4-FFF2-40B4-BE49-F238E27FC236}">
                <a16:creationId xmlns:a16="http://schemas.microsoft.com/office/drawing/2014/main" id="{D2BA0C69-A897-477A-8006-8F6B038CB9B5}"/>
              </a:ext>
            </a:extLst>
          </p:cNvPr>
          <p:cNvSpPr txBox="1"/>
          <p:nvPr/>
        </p:nvSpPr>
        <p:spPr>
          <a:xfrm>
            <a:off x="870147" y="1835693"/>
            <a:ext cx="10712253" cy="2534027"/>
          </a:xfrm>
          <a:prstGeom prst="rect">
            <a:avLst/>
          </a:prstGeom>
          <a:noFill/>
        </p:spPr>
        <p:txBody>
          <a:bodyPr wrap="square">
            <a:spAutoFit/>
          </a:bodyPr>
          <a:lstStyle/>
          <a:p>
            <a:pPr>
              <a:lnSpc>
                <a:spcPct val="150000"/>
              </a:lnSpc>
            </a:pPr>
            <a:r>
              <a:rPr lang="zh-CN" altLang="en-US" dirty="0"/>
              <a:t>        与工作组不同，子工作组没有用于交换数据的专用内存空间。子工作组中的工作项可以通过工作组的本地内存、全局内存或通过使用子工作组</a:t>
            </a:r>
            <a:r>
              <a:rPr lang="zh-CN" altLang="en-US" dirty="0">
                <a:solidFill>
                  <a:srgbClr val="FF0000"/>
                </a:solidFill>
              </a:rPr>
              <a:t>集合函数</a:t>
            </a:r>
            <a:r>
              <a:rPr lang="zh-CN" altLang="en-US" dirty="0"/>
              <a:t>来交换数据。</a:t>
            </a:r>
            <a:endParaRPr lang="en-US" altLang="zh-CN" dirty="0"/>
          </a:p>
          <a:p>
            <a:pPr>
              <a:lnSpc>
                <a:spcPct val="150000"/>
              </a:lnSpc>
            </a:pPr>
            <a:r>
              <a:rPr lang="zh-CN" altLang="en-US" b="1" dirty="0"/>
              <a:t>        集合函数：</a:t>
            </a:r>
            <a:r>
              <a:rPr lang="zh-CN" altLang="en-US" dirty="0">
                <a:solidFill>
                  <a:srgbClr val="FF0000"/>
                </a:solidFill>
              </a:rPr>
              <a:t>是描述由一组工作项执行的操作的函数，而不是单个工作项。</a:t>
            </a:r>
            <a:r>
              <a:rPr lang="zh-CN" altLang="en-US" dirty="0"/>
              <a:t>栅栏函数的同步功能是由一组工作项执行的操作，所以属于集合函数。</a:t>
            </a:r>
            <a:endParaRPr lang="en-US" altLang="zh-CN" dirty="0"/>
          </a:p>
          <a:p>
            <a:pPr>
              <a:lnSpc>
                <a:spcPct val="150000"/>
              </a:lnSpc>
            </a:pPr>
            <a:r>
              <a:rPr lang="zh-CN" altLang="en-US" dirty="0"/>
              <a:t>        以使用子工作组来实现矩阵乘法为例，这里将会使用到</a:t>
            </a:r>
            <a:r>
              <a:rPr lang="zh-CN" altLang="en-US" dirty="0">
                <a:solidFill>
                  <a:srgbClr val="FF0000"/>
                </a:solidFill>
              </a:rPr>
              <a:t>广播集合函数</a:t>
            </a:r>
            <a:r>
              <a:rPr lang="zh-CN" altLang="en-US" dirty="0"/>
              <a:t>。</a:t>
            </a:r>
            <a:endParaRPr lang="en-US" altLang="zh-CN" dirty="0"/>
          </a:p>
          <a:p>
            <a:pPr>
              <a:lnSpc>
                <a:spcPct val="150000"/>
              </a:lnSpc>
            </a:pPr>
            <a:r>
              <a:rPr lang="en-US" altLang="zh-CN" dirty="0"/>
              <a:t>        </a:t>
            </a:r>
            <a:r>
              <a:rPr lang="zh-CN" altLang="en-US" dirty="0"/>
              <a:t>如下图所示，广播集合函数从组中的一个工作项中获取值，并将其传递给组中的所有其他工作项</a:t>
            </a:r>
            <a:endParaRPr lang="en-US" altLang="zh-CN" dirty="0"/>
          </a:p>
        </p:txBody>
      </p:sp>
      <p:sp>
        <p:nvSpPr>
          <p:cNvPr id="6" name="文本框 5">
            <a:extLst>
              <a:ext uri="{FF2B5EF4-FFF2-40B4-BE49-F238E27FC236}">
                <a16:creationId xmlns:a16="http://schemas.microsoft.com/office/drawing/2014/main" id="{1C1C53DE-F152-4F84-A0C9-BB0D36ED767C}"/>
              </a:ext>
            </a:extLst>
          </p:cNvPr>
          <p:cNvSpPr txBox="1"/>
          <p:nvPr/>
        </p:nvSpPr>
        <p:spPr>
          <a:xfrm>
            <a:off x="6940353" y="4470669"/>
            <a:ext cx="5306073" cy="1700530"/>
          </a:xfrm>
          <a:prstGeom prst="rect">
            <a:avLst/>
          </a:prstGeom>
          <a:noFill/>
        </p:spPr>
        <p:txBody>
          <a:bodyPr wrap="square">
            <a:spAutoFit/>
          </a:bodyPr>
          <a:lstStyle/>
          <a:p>
            <a:pPr>
              <a:lnSpc>
                <a:spcPct val="150000"/>
              </a:lnSpc>
            </a:pPr>
            <a:r>
              <a:rPr lang="zh-CN" altLang="en-US" b="1" dirty="0"/>
              <a:t>注意：</a:t>
            </a:r>
            <a:r>
              <a:rPr lang="zh-CN" altLang="en-US" dirty="0"/>
              <a:t>用于标识子工作组中哪个值要进行通信的 </a:t>
            </a:r>
            <a:r>
              <a:rPr lang="en-US" altLang="zh-CN" dirty="0" err="1">
                <a:latin typeface="+mn-ea"/>
              </a:rPr>
              <a:t>local_id</a:t>
            </a:r>
            <a:r>
              <a:rPr lang="zh-CN" altLang="en-US" dirty="0"/>
              <a:t>对于子工作组中的所有工作项必须相同，以确保广播函数的结果对于子工作组中的所有工作项是相同的。 </a:t>
            </a:r>
          </a:p>
        </p:txBody>
      </p:sp>
      <p:pic>
        <p:nvPicPr>
          <p:cNvPr id="8" name="图片 7">
            <a:extLst>
              <a:ext uri="{FF2B5EF4-FFF2-40B4-BE49-F238E27FC236}">
                <a16:creationId xmlns:a16="http://schemas.microsoft.com/office/drawing/2014/main" id="{3D054AAE-BE7C-4052-B415-83A8F7898E1C}"/>
              </a:ext>
            </a:extLst>
          </p:cNvPr>
          <p:cNvPicPr>
            <a:picLocks noChangeAspect="1"/>
          </p:cNvPicPr>
          <p:nvPr/>
        </p:nvPicPr>
        <p:blipFill>
          <a:blip r:embed="rId3"/>
          <a:stretch>
            <a:fillRect/>
          </a:stretch>
        </p:blipFill>
        <p:spPr>
          <a:xfrm>
            <a:off x="269959" y="4470669"/>
            <a:ext cx="6430993" cy="1667888"/>
          </a:xfrm>
          <a:prstGeom prst="rect">
            <a:avLst/>
          </a:prstGeom>
        </p:spPr>
      </p:pic>
    </p:spTree>
    <p:extLst>
      <p:ext uri="{BB962C8B-B14F-4D97-AF65-F5344CB8AC3E}">
        <p14:creationId xmlns:p14="http://schemas.microsoft.com/office/powerpoint/2010/main" val="1729553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子工作组内的数据交换</a:t>
            </a:r>
            <a:endParaRPr lang="en-US" altLang="zh-CN" dirty="0"/>
          </a:p>
        </p:txBody>
      </p:sp>
      <p:pic>
        <p:nvPicPr>
          <p:cNvPr id="4" name="图片 3">
            <a:extLst>
              <a:ext uri="{FF2B5EF4-FFF2-40B4-BE49-F238E27FC236}">
                <a16:creationId xmlns:a16="http://schemas.microsoft.com/office/drawing/2014/main" id="{76F3F3A0-B684-4D8A-B929-CDCB09964528}"/>
              </a:ext>
            </a:extLst>
          </p:cNvPr>
          <p:cNvPicPr>
            <a:picLocks noChangeAspect="1"/>
          </p:cNvPicPr>
          <p:nvPr/>
        </p:nvPicPr>
        <p:blipFill>
          <a:blip r:embed="rId3"/>
          <a:stretch>
            <a:fillRect/>
          </a:stretch>
        </p:blipFill>
        <p:spPr>
          <a:xfrm>
            <a:off x="83480" y="2262919"/>
            <a:ext cx="7645362" cy="3167263"/>
          </a:xfrm>
          <a:prstGeom prst="rect">
            <a:avLst/>
          </a:prstGeom>
        </p:spPr>
      </p:pic>
      <p:sp>
        <p:nvSpPr>
          <p:cNvPr id="9" name="文本框 8">
            <a:extLst>
              <a:ext uri="{FF2B5EF4-FFF2-40B4-BE49-F238E27FC236}">
                <a16:creationId xmlns:a16="http://schemas.microsoft.com/office/drawing/2014/main" id="{A85D9EFF-B0B7-43A2-843B-5CFECE080B3C}"/>
              </a:ext>
            </a:extLst>
          </p:cNvPr>
          <p:cNvSpPr txBox="1"/>
          <p:nvPr/>
        </p:nvSpPr>
        <p:spPr>
          <a:xfrm>
            <a:off x="7637511" y="2996285"/>
            <a:ext cx="4471009" cy="1700530"/>
          </a:xfrm>
          <a:prstGeom prst="rect">
            <a:avLst/>
          </a:prstGeom>
          <a:noFill/>
        </p:spPr>
        <p:txBody>
          <a:bodyPr wrap="square">
            <a:spAutoFit/>
          </a:bodyPr>
          <a:lstStyle/>
          <a:p>
            <a:pPr>
              <a:lnSpc>
                <a:spcPct val="150000"/>
              </a:lnSpc>
            </a:pPr>
            <a:r>
              <a:rPr lang="zh-CN" altLang="en-US" dirty="0"/>
              <a:t>左边代码为包含广播操作的矩阵乘法内核，可以可以看到</a:t>
            </a:r>
            <a:r>
              <a:rPr lang="zh-CN" altLang="en-US" dirty="0">
                <a:solidFill>
                  <a:srgbClr val="FF0000"/>
                </a:solidFill>
              </a:rPr>
              <a:t>对矩阵块的访问是一个广播操作</a:t>
            </a:r>
            <a:r>
              <a:rPr lang="zh-CN" altLang="en-US" dirty="0"/>
              <a:t>，因为组中的每个工作项从矩阵块中读取相同的值。</a:t>
            </a:r>
          </a:p>
        </p:txBody>
      </p:sp>
    </p:spTree>
    <p:extLst>
      <p:ext uri="{BB962C8B-B14F-4D97-AF65-F5344CB8AC3E}">
        <p14:creationId xmlns:p14="http://schemas.microsoft.com/office/powerpoint/2010/main" val="1074294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a:xfrm>
            <a:off x="609600" y="623924"/>
            <a:ext cx="10972800" cy="685800"/>
          </a:xfrm>
        </p:spPr>
        <p:txBody>
          <a:bodyPr/>
          <a:lstStyle/>
          <a:p>
            <a:pPr>
              <a:lnSpc>
                <a:spcPct val="150000"/>
              </a:lnSpc>
            </a:pPr>
            <a:r>
              <a:rPr lang="zh-CN" altLang="en-US" dirty="0"/>
              <a:t>完整的子组 </a:t>
            </a:r>
            <a:r>
              <a:rPr lang="en-US" altLang="zh-CN" dirty="0"/>
              <a:t>ND-Range </a:t>
            </a:r>
            <a:r>
              <a:rPr lang="zh-CN" altLang="en-US" dirty="0"/>
              <a:t>内核示例</a:t>
            </a:r>
            <a:endParaRPr lang="en-US" altLang="zh-CN" dirty="0"/>
          </a:p>
        </p:txBody>
      </p:sp>
      <p:pic>
        <p:nvPicPr>
          <p:cNvPr id="5" name="图片 4">
            <a:extLst>
              <a:ext uri="{FF2B5EF4-FFF2-40B4-BE49-F238E27FC236}">
                <a16:creationId xmlns:a16="http://schemas.microsoft.com/office/drawing/2014/main" id="{16C2BFFF-BB0C-4618-A1E3-20B561BF3DE8}"/>
              </a:ext>
            </a:extLst>
          </p:cNvPr>
          <p:cNvPicPr>
            <a:picLocks noChangeAspect="1"/>
          </p:cNvPicPr>
          <p:nvPr/>
        </p:nvPicPr>
        <p:blipFill>
          <a:blip r:embed="rId3"/>
          <a:stretch>
            <a:fillRect/>
          </a:stretch>
        </p:blipFill>
        <p:spPr>
          <a:xfrm>
            <a:off x="106794" y="1367966"/>
            <a:ext cx="6308773" cy="5490034"/>
          </a:xfrm>
          <a:prstGeom prst="rect">
            <a:avLst/>
          </a:prstGeom>
        </p:spPr>
      </p:pic>
      <p:sp>
        <p:nvSpPr>
          <p:cNvPr id="8" name="文本框 7">
            <a:extLst>
              <a:ext uri="{FF2B5EF4-FFF2-40B4-BE49-F238E27FC236}">
                <a16:creationId xmlns:a16="http://schemas.microsoft.com/office/drawing/2014/main" id="{69D5946C-06DD-499D-9676-B406DFC1727E}"/>
              </a:ext>
            </a:extLst>
          </p:cNvPr>
          <p:cNvSpPr txBox="1"/>
          <p:nvPr/>
        </p:nvSpPr>
        <p:spPr>
          <a:xfrm>
            <a:off x="5755769" y="2514504"/>
            <a:ext cx="6095028" cy="1700530"/>
          </a:xfrm>
          <a:prstGeom prst="rect">
            <a:avLst/>
          </a:prstGeom>
          <a:noFill/>
        </p:spPr>
        <p:txBody>
          <a:bodyPr wrap="square">
            <a:spAutoFit/>
          </a:bodyPr>
          <a:lstStyle/>
          <a:p>
            <a:pPr>
              <a:lnSpc>
                <a:spcPct val="150000"/>
              </a:lnSpc>
            </a:pPr>
            <a:r>
              <a:rPr lang="zh-CN" altLang="en-US" dirty="0"/>
              <a:t>        左边代码为使用子工作组实现矩阵乘法的完整示例。</a:t>
            </a:r>
            <a:endParaRPr lang="en-US" altLang="zh-CN" dirty="0"/>
          </a:p>
          <a:p>
            <a:pPr>
              <a:lnSpc>
                <a:spcPct val="150000"/>
              </a:lnSpc>
            </a:pPr>
            <a:r>
              <a:rPr lang="zh-CN" altLang="en-US" dirty="0"/>
              <a:t>        注意：此内核不需要工作组本地内存或显式同步，而是</a:t>
            </a:r>
            <a:r>
              <a:rPr lang="zh-CN" altLang="en-US" dirty="0">
                <a:solidFill>
                  <a:srgbClr val="FF0000"/>
                </a:solidFill>
              </a:rPr>
              <a:t>使用子工作组广播集合函数在工作项之间通信矩阵块的内容。 </a:t>
            </a:r>
          </a:p>
        </p:txBody>
      </p:sp>
    </p:spTree>
    <p:extLst>
      <p:ext uri="{BB962C8B-B14F-4D97-AF65-F5344CB8AC3E}">
        <p14:creationId xmlns:p14="http://schemas.microsoft.com/office/powerpoint/2010/main" val="490078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集合函数</a:t>
            </a:r>
            <a:endParaRPr lang="en-US" altLang="zh-CN" dirty="0"/>
          </a:p>
        </p:txBody>
      </p:sp>
      <p:sp>
        <p:nvSpPr>
          <p:cNvPr id="5" name="文本框 4">
            <a:extLst>
              <a:ext uri="{FF2B5EF4-FFF2-40B4-BE49-F238E27FC236}">
                <a16:creationId xmlns:a16="http://schemas.microsoft.com/office/drawing/2014/main" id="{03D5274F-5897-4B39-95B4-07A5577FFEB3}"/>
              </a:ext>
            </a:extLst>
          </p:cNvPr>
          <p:cNvSpPr txBox="1"/>
          <p:nvPr/>
        </p:nvSpPr>
        <p:spPr>
          <a:xfrm>
            <a:off x="870147" y="1835693"/>
            <a:ext cx="10712253" cy="2116028"/>
          </a:xfrm>
          <a:prstGeom prst="rect">
            <a:avLst/>
          </a:prstGeom>
          <a:noFill/>
        </p:spPr>
        <p:txBody>
          <a:bodyPr wrap="square">
            <a:spAutoFit/>
          </a:bodyPr>
          <a:lstStyle/>
          <a:p>
            <a:pPr>
              <a:lnSpc>
                <a:spcPct val="150000"/>
              </a:lnSpc>
            </a:pPr>
            <a:r>
              <a:rPr lang="zh-CN" altLang="en-US" dirty="0"/>
              <a:t>        在前面的子工作组部分，我们讲解了什么是集合函数，并且介绍了广播集合函数。接下来，我们介绍其他的集合函数。</a:t>
            </a:r>
            <a:endParaRPr lang="en-US" altLang="zh-CN" dirty="0"/>
          </a:p>
          <a:p>
            <a:pPr>
              <a:lnSpc>
                <a:spcPct val="150000"/>
              </a:lnSpc>
            </a:pPr>
            <a:r>
              <a:rPr lang="en-US" altLang="zh-CN" dirty="0"/>
              <a:t>        </a:t>
            </a:r>
            <a:r>
              <a:rPr lang="zh-CN" altLang="en-US" dirty="0"/>
              <a:t>值得注意的是，虽然说集合函数可以通过工作组本地内存和栅栏函数等特性直接实现， 但许多设备可以通过专用硬件对集合函数进行了加速，因此供应商为了集合函数更好的实现会对硬件设备进行优化，从而使得</a:t>
            </a:r>
            <a:r>
              <a:rPr lang="zh-CN" altLang="en-US" dirty="0">
                <a:solidFill>
                  <a:srgbClr val="FF0000"/>
                </a:solidFill>
              </a:rPr>
              <a:t>内置的集合函数通常会比通过本地内存和栅栏函数编写的代码效率更高</a:t>
            </a:r>
            <a:r>
              <a:rPr lang="zh-CN" altLang="en-US" dirty="0"/>
              <a:t>。</a:t>
            </a:r>
            <a:endParaRPr lang="en-US" altLang="zh-CN" dirty="0"/>
          </a:p>
        </p:txBody>
      </p:sp>
    </p:spTree>
    <p:extLst>
      <p:ext uri="{BB962C8B-B14F-4D97-AF65-F5344CB8AC3E}">
        <p14:creationId xmlns:p14="http://schemas.microsoft.com/office/powerpoint/2010/main" val="2092552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广播集合函数</a:t>
            </a:r>
            <a:endParaRPr lang="en-US" altLang="zh-CN" dirty="0"/>
          </a:p>
        </p:txBody>
      </p:sp>
      <p:sp>
        <p:nvSpPr>
          <p:cNvPr id="5" name="文本框 4">
            <a:extLst>
              <a:ext uri="{FF2B5EF4-FFF2-40B4-BE49-F238E27FC236}">
                <a16:creationId xmlns:a16="http://schemas.microsoft.com/office/drawing/2014/main" id="{03D5274F-5897-4B39-95B4-07A5577FFEB3}"/>
              </a:ext>
            </a:extLst>
          </p:cNvPr>
          <p:cNvSpPr txBox="1"/>
          <p:nvPr/>
        </p:nvSpPr>
        <p:spPr>
          <a:xfrm>
            <a:off x="870147" y="1835693"/>
            <a:ext cx="10712253" cy="454035"/>
          </a:xfrm>
          <a:prstGeom prst="rect">
            <a:avLst/>
          </a:prstGeom>
          <a:noFill/>
        </p:spPr>
        <p:txBody>
          <a:bodyPr wrap="square">
            <a:spAutoFit/>
          </a:bodyPr>
          <a:lstStyle/>
          <a:p>
            <a:pPr>
              <a:lnSpc>
                <a:spcPct val="150000"/>
              </a:lnSpc>
            </a:pPr>
            <a:r>
              <a:rPr lang="zh-CN" altLang="en-US" dirty="0"/>
              <a:t>        广播功能允许组中的一个工作项与组中其他工作项</a:t>
            </a:r>
            <a:r>
              <a:rPr lang="zh-CN" altLang="en-US" dirty="0">
                <a:solidFill>
                  <a:srgbClr val="FF0000"/>
                </a:solidFill>
              </a:rPr>
              <a:t>共享变量</a:t>
            </a:r>
            <a:r>
              <a:rPr lang="zh-CN" altLang="en-US" dirty="0"/>
              <a:t>的值。广播功能的工作原理如下图所示。</a:t>
            </a:r>
            <a:endParaRPr lang="en-US" altLang="zh-CN" dirty="0"/>
          </a:p>
        </p:txBody>
      </p:sp>
      <p:pic>
        <p:nvPicPr>
          <p:cNvPr id="4" name="图片 3">
            <a:extLst>
              <a:ext uri="{FF2B5EF4-FFF2-40B4-BE49-F238E27FC236}">
                <a16:creationId xmlns:a16="http://schemas.microsoft.com/office/drawing/2014/main" id="{F9661619-419E-4D9D-A477-82B761BD5214}"/>
              </a:ext>
            </a:extLst>
          </p:cNvPr>
          <p:cNvPicPr>
            <a:picLocks noChangeAspect="1"/>
          </p:cNvPicPr>
          <p:nvPr/>
        </p:nvPicPr>
        <p:blipFill>
          <a:blip r:embed="rId3"/>
          <a:stretch>
            <a:fillRect/>
          </a:stretch>
        </p:blipFill>
        <p:spPr>
          <a:xfrm>
            <a:off x="1820463" y="2596432"/>
            <a:ext cx="7880119" cy="2043721"/>
          </a:xfrm>
          <a:prstGeom prst="rect">
            <a:avLst/>
          </a:prstGeom>
        </p:spPr>
      </p:pic>
    </p:spTree>
    <p:extLst>
      <p:ext uri="{BB962C8B-B14F-4D97-AF65-F5344CB8AC3E}">
        <p14:creationId xmlns:p14="http://schemas.microsoft.com/office/powerpoint/2010/main" val="3879413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投票集合函数</a:t>
            </a:r>
            <a:endParaRPr lang="en-US" altLang="zh-CN" dirty="0"/>
          </a:p>
        </p:txBody>
      </p:sp>
      <p:sp>
        <p:nvSpPr>
          <p:cNvPr id="5" name="文本框 4">
            <a:extLst>
              <a:ext uri="{FF2B5EF4-FFF2-40B4-BE49-F238E27FC236}">
                <a16:creationId xmlns:a16="http://schemas.microsoft.com/office/drawing/2014/main" id="{03D5274F-5897-4B39-95B4-07A5577FFEB3}"/>
              </a:ext>
            </a:extLst>
          </p:cNvPr>
          <p:cNvSpPr txBox="1"/>
          <p:nvPr/>
        </p:nvSpPr>
        <p:spPr>
          <a:xfrm>
            <a:off x="870147" y="1835693"/>
            <a:ext cx="10712253" cy="1700530"/>
          </a:xfrm>
          <a:prstGeom prst="rect">
            <a:avLst/>
          </a:prstGeom>
          <a:noFill/>
        </p:spPr>
        <p:txBody>
          <a:bodyPr wrap="square">
            <a:spAutoFit/>
          </a:bodyPr>
          <a:lstStyle/>
          <a:p>
            <a:pPr>
              <a:lnSpc>
                <a:spcPct val="150000"/>
              </a:lnSpc>
            </a:pPr>
            <a:r>
              <a:rPr lang="zh-CN" altLang="en-US" dirty="0"/>
              <a:t>        </a:t>
            </a:r>
            <a:r>
              <a:rPr lang="en-US" altLang="zh-CN" dirty="0" err="1"/>
              <a:t>any_of</a:t>
            </a:r>
            <a:r>
              <a:rPr lang="en-US" altLang="zh-CN" dirty="0"/>
              <a:t> </a:t>
            </a:r>
            <a:r>
              <a:rPr lang="zh-CN" altLang="en-US" dirty="0"/>
              <a:t>和 </a:t>
            </a:r>
            <a:r>
              <a:rPr lang="en-US" altLang="zh-CN" dirty="0" err="1"/>
              <a:t>all_of</a:t>
            </a:r>
            <a:r>
              <a:rPr lang="en-US" altLang="zh-CN" dirty="0"/>
              <a:t> </a:t>
            </a:r>
            <a:r>
              <a:rPr lang="zh-CN" altLang="en-US" dirty="0"/>
              <a:t>功能又被称为投票功能，它可以</a:t>
            </a:r>
            <a:r>
              <a:rPr lang="zh-CN" altLang="en-US" dirty="0">
                <a:solidFill>
                  <a:srgbClr val="FF0000"/>
                </a:solidFill>
              </a:rPr>
              <a:t>使组内工作项进行比较，并返回一个布尔值</a:t>
            </a:r>
            <a:r>
              <a:rPr lang="zh-CN" altLang="en-US" dirty="0"/>
              <a:t>：</a:t>
            </a:r>
            <a:endParaRPr lang="en-US" altLang="zh-CN" dirty="0"/>
          </a:p>
          <a:p>
            <a:pPr>
              <a:lnSpc>
                <a:spcPct val="150000"/>
              </a:lnSpc>
            </a:pPr>
            <a:r>
              <a:rPr lang="en-US" altLang="zh-CN" dirty="0"/>
              <a:t>        </a:t>
            </a:r>
            <a:r>
              <a:rPr lang="zh-CN" altLang="en-US" dirty="0"/>
              <a:t>至少一个工作项的条件为真时，</a:t>
            </a:r>
            <a:r>
              <a:rPr lang="en-US" altLang="zh-CN" dirty="0" err="1"/>
              <a:t>any_of</a:t>
            </a:r>
            <a:r>
              <a:rPr lang="en-US" altLang="zh-CN" dirty="0"/>
              <a:t> </a:t>
            </a:r>
            <a:r>
              <a:rPr lang="zh-CN" altLang="en-US" dirty="0"/>
              <a:t>返回 </a:t>
            </a:r>
            <a:r>
              <a:rPr lang="en-US" altLang="zh-CN" dirty="0"/>
              <a:t>true</a:t>
            </a:r>
            <a:r>
              <a:rPr lang="zh-CN" altLang="en-US" dirty="0"/>
              <a:t>；只有在所有工作项的条件为真时，</a:t>
            </a:r>
            <a:r>
              <a:rPr lang="en-US" altLang="zh-CN" dirty="0" err="1"/>
              <a:t>all_of</a:t>
            </a:r>
            <a:r>
              <a:rPr lang="en-US" altLang="zh-CN" dirty="0"/>
              <a:t> </a:t>
            </a:r>
            <a:r>
              <a:rPr lang="zh-CN" altLang="en-US" dirty="0"/>
              <a:t>返 回 </a:t>
            </a:r>
            <a:r>
              <a:rPr lang="en-US" altLang="zh-CN" dirty="0"/>
              <a:t>true</a:t>
            </a:r>
            <a:r>
              <a:rPr lang="zh-CN" altLang="en-US" dirty="0"/>
              <a:t>。</a:t>
            </a:r>
            <a:endParaRPr lang="en-US" altLang="zh-CN" dirty="0"/>
          </a:p>
          <a:p>
            <a:pPr>
              <a:lnSpc>
                <a:spcPct val="150000"/>
              </a:lnSpc>
            </a:pPr>
            <a:r>
              <a:rPr lang="en-US" altLang="zh-CN" dirty="0"/>
              <a:t>        </a:t>
            </a:r>
            <a:r>
              <a:rPr lang="zh-CN" altLang="en-US" dirty="0"/>
              <a:t>对于一个输入示例，这两个函数的比较如下图所示。</a:t>
            </a:r>
            <a:endParaRPr lang="en-US" altLang="zh-CN" dirty="0"/>
          </a:p>
        </p:txBody>
      </p:sp>
      <p:pic>
        <p:nvPicPr>
          <p:cNvPr id="6" name="图片 5">
            <a:extLst>
              <a:ext uri="{FF2B5EF4-FFF2-40B4-BE49-F238E27FC236}">
                <a16:creationId xmlns:a16="http://schemas.microsoft.com/office/drawing/2014/main" id="{DF42E7CD-FBCD-4776-8726-9AAC11B9B570}"/>
              </a:ext>
            </a:extLst>
          </p:cNvPr>
          <p:cNvPicPr>
            <a:picLocks noChangeAspect="1"/>
          </p:cNvPicPr>
          <p:nvPr/>
        </p:nvPicPr>
        <p:blipFill>
          <a:blip r:embed="rId3"/>
          <a:stretch>
            <a:fillRect/>
          </a:stretch>
        </p:blipFill>
        <p:spPr>
          <a:xfrm>
            <a:off x="1450522" y="3624137"/>
            <a:ext cx="8443631" cy="2349625"/>
          </a:xfrm>
          <a:prstGeom prst="rect">
            <a:avLst/>
          </a:prstGeom>
        </p:spPr>
      </p:pic>
      <p:sp>
        <p:nvSpPr>
          <p:cNvPr id="8" name="文本框 7">
            <a:extLst>
              <a:ext uri="{FF2B5EF4-FFF2-40B4-BE49-F238E27FC236}">
                <a16:creationId xmlns:a16="http://schemas.microsoft.com/office/drawing/2014/main" id="{B64672F2-E971-491A-A0DE-E9AFEBCBB8E8}"/>
              </a:ext>
            </a:extLst>
          </p:cNvPr>
          <p:cNvSpPr txBox="1"/>
          <p:nvPr/>
        </p:nvSpPr>
        <p:spPr>
          <a:xfrm>
            <a:off x="1450522" y="6196255"/>
            <a:ext cx="6096946" cy="369332"/>
          </a:xfrm>
          <a:prstGeom prst="rect">
            <a:avLst/>
          </a:prstGeom>
          <a:noFill/>
        </p:spPr>
        <p:txBody>
          <a:bodyPr wrap="square">
            <a:spAutoFit/>
          </a:bodyPr>
          <a:lstStyle/>
          <a:p>
            <a:r>
              <a:rPr lang="zh-CN" altLang="en-US" dirty="0"/>
              <a:t>工作组和子工作组都支持 </a:t>
            </a:r>
            <a:r>
              <a:rPr lang="en-US" altLang="zh-CN" dirty="0" err="1"/>
              <a:t>any_of</a:t>
            </a:r>
            <a:r>
              <a:rPr lang="en-US" altLang="zh-CN" dirty="0"/>
              <a:t> </a:t>
            </a:r>
            <a:r>
              <a:rPr lang="zh-CN" altLang="en-US" dirty="0"/>
              <a:t>和 </a:t>
            </a:r>
            <a:r>
              <a:rPr lang="en-US" altLang="zh-CN" dirty="0" err="1"/>
              <a:t>all_of</a:t>
            </a:r>
            <a:r>
              <a:rPr lang="en-US" altLang="zh-CN" dirty="0"/>
              <a:t> </a:t>
            </a:r>
            <a:r>
              <a:rPr lang="zh-CN" altLang="en-US" dirty="0"/>
              <a:t>投票函数。 </a:t>
            </a:r>
          </a:p>
        </p:txBody>
      </p:sp>
    </p:spTree>
    <p:extLst>
      <p:ext uri="{BB962C8B-B14F-4D97-AF65-F5344CB8AC3E}">
        <p14:creationId xmlns:p14="http://schemas.microsoft.com/office/powerpoint/2010/main" val="2218436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打乱集合函数</a:t>
            </a:r>
            <a:endParaRPr lang="en-US" altLang="zh-CN" dirty="0"/>
          </a:p>
        </p:txBody>
      </p:sp>
      <p:sp>
        <p:nvSpPr>
          <p:cNvPr id="5" name="文本框 4">
            <a:extLst>
              <a:ext uri="{FF2B5EF4-FFF2-40B4-BE49-F238E27FC236}">
                <a16:creationId xmlns:a16="http://schemas.microsoft.com/office/drawing/2014/main" id="{03D5274F-5897-4B39-95B4-07A5577FFEB3}"/>
              </a:ext>
            </a:extLst>
          </p:cNvPr>
          <p:cNvSpPr txBox="1"/>
          <p:nvPr/>
        </p:nvSpPr>
        <p:spPr>
          <a:xfrm>
            <a:off x="870147" y="1835693"/>
            <a:ext cx="10712253" cy="1285032"/>
          </a:xfrm>
          <a:prstGeom prst="rect">
            <a:avLst/>
          </a:prstGeom>
          <a:noFill/>
        </p:spPr>
        <p:txBody>
          <a:bodyPr wrap="square">
            <a:spAutoFit/>
          </a:bodyPr>
          <a:lstStyle/>
          <a:p>
            <a:pPr>
              <a:lnSpc>
                <a:spcPct val="150000"/>
              </a:lnSpc>
            </a:pPr>
            <a:r>
              <a:rPr lang="zh-CN" altLang="en-US" dirty="0"/>
              <a:t>        举个例子：在子工作组矩阵乘法内核，打乱操作使我们能够从内核中删除工作组本地内存，并且能避免对全局内存不必要的重复访问。打乱集合函数有几种类型。</a:t>
            </a:r>
            <a:endParaRPr lang="en-US" altLang="zh-CN" dirty="0"/>
          </a:p>
          <a:p>
            <a:pPr>
              <a:lnSpc>
                <a:spcPct val="150000"/>
              </a:lnSpc>
            </a:pPr>
            <a:r>
              <a:rPr lang="en-US" altLang="zh-CN" dirty="0"/>
              <a:t>        </a:t>
            </a:r>
            <a:r>
              <a:rPr lang="zh-CN" altLang="en-US" dirty="0"/>
              <a:t>下图所示就是使用</a:t>
            </a:r>
            <a:r>
              <a:rPr lang="en-US" altLang="zh-CN" dirty="0"/>
              <a:t>shuffle</a:t>
            </a:r>
            <a:r>
              <a:rPr lang="zh-CN" altLang="en-US" dirty="0"/>
              <a:t>函数，它可以对子工作组的 </a:t>
            </a:r>
            <a:r>
              <a:rPr lang="en-US" altLang="zh-CN" dirty="0"/>
              <a:t>x </a:t>
            </a:r>
            <a:r>
              <a:rPr lang="zh-CN" altLang="en-US" dirty="0"/>
              <a:t>值进行</a:t>
            </a:r>
            <a:r>
              <a:rPr lang="zh-CN" altLang="en-US" dirty="0">
                <a:solidFill>
                  <a:srgbClr val="FF0000"/>
                </a:solidFill>
              </a:rPr>
              <a:t>重新排序</a:t>
            </a:r>
            <a:r>
              <a:rPr lang="zh-CN" altLang="en-US" dirty="0"/>
              <a:t>。</a:t>
            </a:r>
            <a:endParaRPr lang="en-US" altLang="zh-CN" dirty="0"/>
          </a:p>
        </p:txBody>
      </p:sp>
      <p:pic>
        <p:nvPicPr>
          <p:cNvPr id="4" name="图片 3">
            <a:extLst>
              <a:ext uri="{FF2B5EF4-FFF2-40B4-BE49-F238E27FC236}">
                <a16:creationId xmlns:a16="http://schemas.microsoft.com/office/drawing/2014/main" id="{10C86257-8EAB-4C14-ACD7-FD312C4A7A46}"/>
              </a:ext>
            </a:extLst>
          </p:cNvPr>
          <p:cNvPicPr>
            <a:picLocks noChangeAspect="1"/>
          </p:cNvPicPr>
          <p:nvPr/>
        </p:nvPicPr>
        <p:blipFill>
          <a:blip r:embed="rId3"/>
          <a:stretch>
            <a:fillRect/>
          </a:stretch>
        </p:blipFill>
        <p:spPr>
          <a:xfrm>
            <a:off x="1927118" y="3649813"/>
            <a:ext cx="8598309" cy="2393178"/>
          </a:xfrm>
          <a:prstGeom prst="rect">
            <a:avLst/>
          </a:prstGeom>
        </p:spPr>
      </p:pic>
    </p:spTree>
    <p:extLst>
      <p:ext uri="{BB962C8B-B14F-4D97-AF65-F5344CB8AC3E}">
        <p14:creationId xmlns:p14="http://schemas.microsoft.com/office/powerpoint/2010/main" val="1420117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打乱集合函数</a:t>
            </a:r>
            <a:endParaRPr lang="en-US" altLang="zh-CN" dirty="0"/>
          </a:p>
        </p:txBody>
      </p:sp>
      <p:sp>
        <p:nvSpPr>
          <p:cNvPr id="5" name="文本框 4">
            <a:extLst>
              <a:ext uri="{FF2B5EF4-FFF2-40B4-BE49-F238E27FC236}">
                <a16:creationId xmlns:a16="http://schemas.microsoft.com/office/drawing/2014/main" id="{03D5274F-5897-4B39-95B4-07A5577FFEB3}"/>
              </a:ext>
            </a:extLst>
          </p:cNvPr>
          <p:cNvSpPr txBox="1"/>
          <p:nvPr/>
        </p:nvSpPr>
        <p:spPr>
          <a:xfrm>
            <a:off x="870147" y="1835693"/>
            <a:ext cx="10712253" cy="1287532"/>
          </a:xfrm>
          <a:prstGeom prst="rect">
            <a:avLst/>
          </a:prstGeom>
          <a:noFill/>
        </p:spPr>
        <p:txBody>
          <a:bodyPr wrap="square">
            <a:spAutoFit/>
          </a:bodyPr>
          <a:lstStyle/>
          <a:p>
            <a:pPr>
              <a:lnSpc>
                <a:spcPct val="150000"/>
              </a:lnSpc>
            </a:pPr>
            <a:r>
              <a:rPr lang="zh-CN" altLang="en-US" dirty="0"/>
              <a:t>        </a:t>
            </a:r>
            <a:r>
              <a:rPr lang="en-US" altLang="zh-CN" dirty="0" err="1"/>
              <a:t>shuffle_up</a:t>
            </a:r>
            <a:r>
              <a:rPr lang="en-US" altLang="zh-CN" dirty="0"/>
              <a:t> </a:t>
            </a:r>
            <a:r>
              <a:rPr lang="zh-CN" altLang="en-US" dirty="0"/>
              <a:t>和 </a:t>
            </a:r>
            <a:r>
              <a:rPr lang="en-US" altLang="zh-CN" dirty="0" err="1"/>
              <a:t>shuffle_down</a:t>
            </a:r>
            <a:r>
              <a:rPr lang="en-US" altLang="zh-CN" dirty="0"/>
              <a:t> </a:t>
            </a:r>
            <a:r>
              <a:rPr lang="zh-CN" altLang="en-US" dirty="0"/>
              <a:t>函数有效地将子工作组的内容向</a:t>
            </a:r>
            <a:r>
              <a:rPr lang="zh-CN" altLang="en-US" dirty="0">
                <a:solidFill>
                  <a:srgbClr val="FF0000"/>
                </a:solidFill>
              </a:rPr>
              <a:t>给定方向移动一定数量元素的长度</a:t>
            </a:r>
            <a:r>
              <a:rPr lang="zh-CN" altLang="en-US" dirty="0"/>
              <a:t>，必比如在实现扫描算法时，这种移位非常有用。 </a:t>
            </a:r>
            <a:endParaRPr lang="en-US" altLang="zh-CN" dirty="0"/>
          </a:p>
          <a:p>
            <a:pPr>
              <a:lnSpc>
                <a:spcPct val="150000"/>
              </a:lnSpc>
            </a:pPr>
            <a:r>
              <a:rPr lang="en-US" altLang="zh-CN" dirty="0"/>
              <a:t>        </a:t>
            </a:r>
            <a:r>
              <a:rPr lang="zh-CN" altLang="en-US" dirty="0"/>
              <a:t>下图展示使用 </a:t>
            </a:r>
            <a:r>
              <a:rPr lang="en-US" altLang="zh-CN" dirty="0" err="1"/>
              <a:t>shuffle_down</a:t>
            </a:r>
            <a:r>
              <a:rPr lang="en-US" altLang="zh-CN" dirty="0"/>
              <a:t> </a:t>
            </a:r>
            <a:r>
              <a:rPr lang="zh-CN" altLang="en-US" dirty="0"/>
              <a:t>将子组的 </a:t>
            </a:r>
            <a:r>
              <a:rPr lang="en-US" altLang="zh-CN" dirty="0"/>
              <a:t>x </a:t>
            </a:r>
            <a:r>
              <a:rPr lang="zh-CN" altLang="en-US" dirty="0"/>
              <a:t>值移动 </a:t>
            </a:r>
            <a:r>
              <a:rPr lang="en-US" altLang="zh-CN" dirty="0"/>
              <a:t>5 </a:t>
            </a:r>
            <a:r>
              <a:rPr lang="zh-CN" altLang="en-US" dirty="0"/>
              <a:t>个元素的长度。</a:t>
            </a:r>
            <a:endParaRPr lang="en-US" altLang="zh-CN" dirty="0"/>
          </a:p>
        </p:txBody>
      </p:sp>
      <p:pic>
        <p:nvPicPr>
          <p:cNvPr id="6" name="图片 5">
            <a:extLst>
              <a:ext uri="{FF2B5EF4-FFF2-40B4-BE49-F238E27FC236}">
                <a16:creationId xmlns:a16="http://schemas.microsoft.com/office/drawing/2014/main" id="{F2B2D089-F4DB-4625-AAD1-E7B7D686DC0C}"/>
              </a:ext>
            </a:extLst>
          </p:cNvPr>
          <p:cNvPicPr>
            <a:picLocks noChangeAspect="1"/>
          </p:cNvPicPr>
          <p:nvPr/>
        </p:nvPicPr>
        <p:blipFill>
          <a:blip r:embed="rId3"/>
          <a:stretch>
            <a:fillRect/>
          </a:stretch>
        </p:blipFill>
        <p:spPr>
          <a:xfrm>
            <a:off x="1629829" y="3205332"/>
            <a:ext cx="8932341" cy="2604800"/>
          </a:xfrm>
          <a:prstGeom prst="rect">
            <a:avLst/>
          </a:prstGeom>
        </p:spPr>
      </p:pic>
    </p:spTree>
    <p:extLst>
      <p:ext uri="{BB962C8B-B14F-4D97-AF65-F5344CB8AC3E}">
        <p14:creationId xmlns:p14="http://schemas.microsoft.com/office/powerpoint/2010/main" val="1975037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r>
              <a:rPr lang="zh-CN" altLang="en-US" dirty="0"/>
              <a:t>有效通讯的基础 </a:t>
            </a:r>
            <a:endParaRPr lang="zh-CN" altLang="en-US"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D2BA0C69-A897-477A-8006-8F6B038CB9B5}"/>
              </a:ext>
            </a:extLst>
          </p:cNvPr>
          <p:cNvSpPr txBox="1"/>
          <p:nvPr/>
        </p:nvSpPr>
        <p:spPr>
          <a:xfrm>
            <a:off x="870147" y="1835693"/>
            <a:ext cx="10712253" cy="1273875"/>
          </a:xfrm>
          <a:prstGeom prst="rect">
            <a:avLst/>
          </a:prstGeom>
          <a:noFill/>
        </p:spPr>
        <p:txBody>
          <a:bodyPr wrap="square">
            <a:spAutoFit/>
          </a:bodyPr>
          <a:lstStyle/>
          <a:p>
            <a:pPr>
              <a:lnSpc>
                <a:spcPct val="150000"/>
              </a:lnSpc>
            </a:pPr>
            <a:r>
              <a:rPr lang="zh-CN" altLang="en-US" dirty="0"/>
              <a:t>        当要实现工作项间的有效通信，通常有以下两种方法：</a:t>
            </a:r>
            <a:endParaRPr lang="en-US" altLang="zh-CN" dirty="0"/>
          </a:p>
          <a:p>
            <a:pPr marL="285750" indent="-285750">
              <a:lnSpc>
                <a:spcPct val="150000"/>
              </a:lnSpc>
              <a:buFont typeface="Arial" panose="020B0604020202020204" pitchFamily="34" charset="0"/>
              <a:buChar char="•"/>
            </a:pPr>
            <a:r>
              <a:rPr lang="zh-CN" altLang="en-US" b="1" dirty="0"/>
              <a:t>通过栅栏函数进行同步 </a:t>
            </a:r>
            <a:endParaRPr lang="en-US" altLang="zh-CN" b="1" dirty="0"/>
          </a:p>
          <a:p>
            <a:pPr marL="285750" indent="-285750">
              <a:lnSpc>
                <a:spcPct val="150000"/>
              </a:lnSpc>
              <a:buFont typeface="Arial" panose="020B0604020202020204" pitchFamily="34" charset="0"/>
              <a:buChar char="•"/>
            </a:pPr>
            <a:r>
              <a:rPr lang="zh-CN" altLang="en-US" b="1" dirty="0"/>
              <a:t>工作组的本地内存 </a:t>
            </a:r>
            <a:endParaRPr lang="zh-CN" altLang="en-US" b="1" dirty="0">
              <a:latin typeface="+mn-ea"/>
            </a:endParaRPr>
          </a:p>
        </p:txBody>
      </p:sp>
    </p:spTree>
    <p:extLst>
      <p:ext uri="{BB962C8B-B14F-4D97-AF65-F5344CB8AC3E}">
        <p14:creationId xmlns:p14="http://schemas.microsoft.com/office/powerpoint/2010/main" val="1771656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打乱集合函数</a:t>
            </a:r>
            <a:endParaRPr lang="en-US" altLang="zh-CN" dirty="0"/>
          </a:p>
        </p:txBody>
      </p:sp>
      <p:sp>
        <p:nvSpPr>
          <p:cNvPr id="5" name="文本框 4">
            <a:extLst>
              <a:ext uri="{FF2B5EF4-FFF2-40B4-BE49-F238E27FC236}">
                <a16:creationId xmlns:a16="http://schemas.microsoft.com/office/drawing/2014/main" id="{03D5274F-5897-4B39-95B4-07A5577FFEB3}"/>
              </a:ext>
            </a:extLst>
          </p:cNvPr>
          <p:cNvSpPr txBox="1"/>
          <p:nvPr/>
        </p:nvSpPr>
        <p:spPr>
          <a:xfrm>
            <a:off x="870147" y="1835693"/>
            <a:ext cx="10712253" cy="454035"/>
          </a:xfrm>
          <a:prstGeom prst="rect">
            <a:avLst/>
          </a:prstGeom>
          <a:noFill/>
        </p:spPr>
        <p:txBody>
          <a:bodyPr wrap="square">
            <a:spAutoFit/>
          </a:bodyPr>
          <a:lstStyle/>
          <a:p>
            <a:pPr>
              <a:lnSpc>
                <a:spcPct val="150000"/>
              </a:lnSpc>
            </a:pPr>
            <a:r>
              <a:rPr lang="zh-CN" altLang="en-US" dirty="0"/>
              <a:t>        </a:t>
            </a:r>
            <a:r>
              <a:rPr lang="en-US" altLang="zh-CN" dirty="0" err="1"/>
              <a:t>shuffle_xor</a:t>
            </a:r>
            <a:r>
              <a:rPr lang="en-US" altLang="zh-CN" dirty="0"/>
              <a:t> </a:t>
            </a:r>
            <a:r>
              <a:rPr lang="zh-CN" altLang="en-US" dirty="0"/>
              <a:t>函数</a:t>
            </a:r>
            <a:r>
              <a:rPr lang="zh-CN" altLang="en-US" dirty="0">
                <a:solidFill>
                  <a:srgbClr val="FF0000"/>
                </a:solidFill>
              </a:rPr>
              <a:t>交换两个工作项的值</a:t>
            </a:r>
            <a:r>
              <a:rPr lang="zh-CN" altLang="en-US" dirty="0"/>
              <a:t>，使用在交换相邻值对中非常有用。</a:t>
            </a:r>
            <a:endParaRPr lang="en-US" altLang="zh-CN" dirty="0"/>
          </a:p>
        </p:txBody>
      </p:sp>
      <p:pic>
        <p:nvPicPr>
          <p:cNvPr id="4" name="图片 3">
            <a:extLst>
              <a:ext uri="{FF2B5EF4-FFF2-40B4-BE49-F238E27FC236}">
                <a16:creationId xmlns:a16="http://schemas.microsoft.com/office/drawing/2014/main" id="{B80FB631-1089-4DCD-9C37-6ED4F52B6B36}"/>
              </a:ext>
            </a:extLst>
          </p:cNvPr>
          <p:cNvPicPr>
            <a:picLocks noChangeAspect="1"/>
          </p:cNvPicPr>
          <p:nvPr/>
        </p:nvPicPr>
        <p:blipFill>
          <a:blip r:embed="rId3"/>
          <a:stretch>
            <a:fillRect/>
          </a:stretch>
        </p:blipFill>
        <p:spPr>
          <a:xfrm>
            <a:off x="143169" y="2839358"/>
            <a:ext cx="6152243" cy="2209720"/>
          </a:xfrm>
          <a:prstGeom prst="rect">
            <a:avLst/>
          </a:prstGeom>
        </p:spPr>
      </p:pic>
      <p:pic>
        <p:nvPicPr>
          <p:cNvPr id="8" name="图片 7">
            <a:extLst>
              <a:ext uri="{FF2B5EF4-FFF2-40B4-BE49-F238E27FC236}">
                <a16:creationId xmlns:a16="http://schemas.microsoft.com/office/drawing/2014/main" id="{71EBF036-5DD2-4B68-8CB5-6917AD83AE65}"/>
              </a:ext>
            </a:extLst>
          </p:cNvPr>
          <p:cNvPicPr>
            <a:picLocks noChangeAspect="1"/>
          </p:cNvPicPr>
          <p:nvPr/>
        </p:nvPicPr>
        <p:blipFill>
          <a:blip r:embed="rId4"/>
          <a:stretch>
            <a:fillRect/>
          </a:stretch>
        </p:blipFill>
        <p:spPr>
          <a:xfrm>
            <a:off x="6232052" y="2839358"/>
            <a:ext cx="5802915" cy="2209720"/>
          </a:xfrm>
          <a:prstGeom prst="rect">
            <a:avLst/>
          </a:prstGeom>
        </p:spPr>
      </p:pic>
    </p:spTree>
    <p:extLst>
      <p:ext uri="{BB962C8B-B14F-4D97-AF65-F5344CB8AC3E}">
        <p14:creationId xmlns:p14="http://schemas.microsoft.com/office/powerpoint/2010/main" val="1785499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加载和存储集合函数</a:t>
            </a:r>
            <a:endParaRPr lang="en-US" altLang="zh-CN" dirty="0"/>
          </a:p>
        </p:txBody>
      </p:sp>
      <p:sp>
        <p:nvSpPr>
          <p:cNvPr id="5" name="文本框 4">
            <a:extLst>
              <a:ext uri="{FF2B5EF4-FFF2-40B4-BE49-F238E27FC236}">
                <a16:creationId xmlns:a16="http://schemas.microsoft.com/office/drawing/2014/main" id="{03D5274F-5897-4B39-95B4-07A5577FFEB3}"/>
              </a:ext>
            </a:extLst>
          </p:cNvPr>
          <p:cNvSpPr txBox="1"/>
          <p:nvPr/>
        </p:nvSpPr>
        <p:spPr>
          <a:xfrm>
            <a:off x="870147" y="1835693"/>
            <a:ext cx="10712253" cy="1700530"/>
          </a:xfrm>
          <a:prstGeom prst="rect">
            <a:avLst/>
          </a:prstGeom>
          <a:noFill/>
        </p:spPr>
        <p:txBody>
          <a:bodyPr wrap="square">
            <a:spAutoFit/>
          </a:bodyPr>
          <a:lstStyle/>
          <a:p>
            <a:pPr>
              <a:lnSpc>
                <a:spcPct val="150000"/>
              </a:lnSpc>
            </a:pPr>
            <a:r>
              <a:rPr lang="zh-CN" altLang="en-US" dirty="0"/>
              <a:t>        子工作组的加载和存储函数有</a:t>
            </a:r>
            <a:r>
              <a:rPr lang="zh-CN" altLang="en-US" b="1" dirty="0"/>
              <a:t>两个目的</a:t>
            </a:r>
            <a:r>
              <a:rPr lang="en-US" altLang="zh-CN" b="1" dirty="0"/>
              <a:t>: </a:t>
            </a:r>
            <a:r>
              <a:rPr lang="zh-CN" altLang="en-US" dirty="0"/>
              <a:t>第一，通知编译器子工作组中的所有工作项都从内存中的相同位置加载连续数据；第二，能够请求加载</a:t>
            </a:r>
            <a:r>
              <a:rPr lang="en-US" altLang="zh-CN" dirty="0"/>
              <a:t>/</a:t>
            </a:r>
            <a:r>
              <a:rPr lang="zh-CN" altLang="en-US" dirty="0"/>
              <a:t>存储大量连续数据。 </a:t>
            </a:r>
            <a:endParaRPr lang="en-US" altLang="zh-CN" dirty="0"/>
          </a:p>
          <a:p>
            <a:pPr>
              <a:lnSpc>
                <a:spcPct val="150000"/>
              </a:lnSpc>
            </a:pPr>
            <a:r>
              <a:rPr lang="zh-CN" altLang="en-US" dirty="0"/>
              <a:t>        对于 </a:t>
            </a:r>
            <a:r>
              <a:rPr lang="en-US" altLang="zh-CN" dirty="0"/>
              <a:t>ND-Range </a:t>
            </a:r>
            <a:r>
              <a:rPr lang="en-US" altLang="zh-CN" dirty="0" err="1"/>
              <a:t>parallel_for</a:t>
            </a:r>
            <a:r>
              <a:rPr lang="zh-CN" altLang="en-US" dirty="0"/>
              <a:t>，编译器可能不清楚由不同工作项计算的地址如何关联。如图所示，从每个工作项的角度来看，从索引 </a:t>
            </a:r>
            <a:r>
              <a:rPr lang="en-US" altLang="zh-CN" dirty="0"/>
              <a:t>[0,32) </a:t>
            </a:r>
            <a:r>
              <a:rPr lang="zh-CN" altLang="en-US" dirty="0"/>
              <a:t>访问一个</a:t>
            </a:r>
            <a:r>
              <a:rPr lang="zh-CN" altLang="en-US" dirty="0">
                <a:solidFill>
                  <a:srgbClr val="FF0000"/>
                </a:solidFill>
              </a:rPr>
              <a:t>连续的内存块</a:t>
            </a:r>
            <a:r>
              <a:rPr lang="zh-CN" altLang="en-US" dirty="0"/>
              <a:t>似乎是跨越的访问模式。</a:t>
            </a:r>
            <a:endParaRPr lang="en-US" altLang="zh-CN" dirty="0"/>
          </a:p>
        </p:txBody>
      </p:sp>
      <p:pic>
        <p:nvPicPr>
          <p:cNvPr id="6" name="图片 5">
            <a:extLst>
              <a:ext uri="{FF2B5EF4-FFF2-40B4-BE49-F238E27FC236}">
                <a16:creationId xmlns:a16="http://schemas.microsoft.com/office/drawing/2014/main" id="{BAA5287F-491F-4122-9022-9520A8C22E83}"/>
              </a:ext>
            </a:extLst>
          </p:cNvPr>
          <p:cNvPicPr>
            <a:picLocks noChangeAspect="1"/>
          </p:cNvPicPr>
          <p:nvPr/>
        </p:nvPicPr>
        <p:blipFill>
          <a:blip r:embed="rId3"/>
          <a:stretch>
            <a:fillRect/>
          </a:stretch>
        </p:blipFill>
        <p:spPr>
          <a:xfrm>
            <a:off x="1819676" y="3600295"/>
            <a:ext cx="8788214" cy="2198477"/>
          </a:xfrm>
          <a:prstGeom prst="rect">
            <a:avLst/>
          </a:prstGeom>
        </p:spPr>
      </p:pic>
    </p:spTree>
    <p:extLst>
      <p:ext uri="{BB962C8B-B14F-4D97-AF65-F5344CB8AC3E}">
        <p14:creationId xmlns:p14="http://schemas.microsoft.com/office/powerpoint/2010/main" val="3325383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加载和存储集合函数</a:t>
            </a:r>
            <a:endParaRPr lang="en-US" altLang="zh-CN" dirty="0"/>
          </a:p>
        </p:txBody>
      </p:sp>
      <p:sp>
        <p:nvSpPr>
          <p:cNvPr id="5" name="文本框 4">
            <a:extLst>
              <a:ext uri="{FF2B5EF4-FFF2-40B4-BE49-F238E27FC236}">
                <a16:creationId xmlns:a16="http://schemas.microsoft.com/office/drawing/2014/main" id="{03D5274F-5897-4B39-95B4-07A5577FFEB3}"/>
              </a:ext>
            </a:extLst>
          </p:cNvPr>
          <p:cNvSpPr txBox="1"/>
          <p:nvPr/>
        </p:nvSpPr>
        <p:spPr>
          <a:xfrm>
            <a:off x="870147" y="1835693"/>
            <a:ext cx="10712253" cy="1285032"/>
          </a:xfrm>
          <a:prstGeom prst="rect">
            <a:avLst/>
          </a:prstGeom>
          <a:noFill/>
        </p:spPr>
        <p:txBody>
          <a:bodyPr wrap="square">
            <a:spAutoFit/>
          </a:bodyPr>
          <a:lstStyle/>
          <a:p>
            <a:pPr>
              <a:lnSpc>
                <a:spcPct val="150000"/>
              </a:lnSpc>
            </a:pPr>
            <a:r>
              <a:rPr lang="zh-CN" altLang="en-US" dirty="0"/>
              <a:t>        为了实现加载和存储集合函数，供应商可以</a:t>
            </a:r>
            <a:r>
              <a:rPr lang="zh-CN" altLang="en-US" dirty="0">
                <a:solidFill>
                  <a:srgbClr val="FF0000"/>
                </a:solidFill>
              </a:rPr>
              <a:t>使用专用硬件</a:t>
            </a:r>
            <a:r>
              <a:rPr lang="zh-CN" altLang="en-US" dirty="0"/>
              <a:t>，用于检测子工作组中的工作项何时访问连续数据并组合内存请求，而其他体系结构要求提前知道这一点并将其编码到加载</a:t>
            </a:r>
            <a:r>
              <a:rPr lang="en-US" altLang="zh-CN" dirty="0"/>
              <a:t>/</a:t>
            </a:r>
            <a:r>
              <a:rPr lang="zh-CN" altLang="en-US" dirty="0"/>
              <a:t>存储指令中。</a:t>
            </a:r>
            <a:endParaRPr lang="en-US" altLang="zh-CN" dirty="0"/>
          </a:p>
          <a:p>
            <a:pPr>
              <a:lnSpc>
                <a:spcPct val="150000"/>
              </a:lnSpc>
            </a:pPr>
            <a:r>
              <a:rPr lang="zh-CN" altLang="en-US" dirty="0"/>
              <a:t>        子工作组的加载和存储集合函数可以用于会提高性能，可以被看作是一种优化方式。 </a:t>
            </a:r>
            <a:endParaRPr lang="en-US" altLang="zh-CN" dirty="0"/>
          </a:p>
        </p:txBody>
      </p:sp>
    </p:spTree>
    <p:extLst>
      <p:ext uri="{BB962C8B-B14F-4D97-AF65-F5344CB8AC3E}">
        <p14:creationId xmlns:p14="http://schemas.microsoft.com/office/powerpoint/2010/main" val="2721609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通过栅栏进行同步 </a:t>
            </a:r>
            <a:endParaRPr lang="en-US" altLang="zh-CN" dirty="0"/>
          </a:p>
        </p:txBody>
      </p:sp>
      <p:sp>
        <p:nvSpPr>
          <p:cNvPr id="7" name="文本框 6">
            <a:extLst>
              <a:ext uri="{FF2B5EF4-FFF2-40B4-BE49-F238E27FC236}">
                <a16:creationId xmlns:a16="http://schemas.microsoft.com/office/drawing/2014/main" id="{D2BA0C69-A897-477A-8006-8F6B038CB9B5}"/>
              </a:ext>
            </a:extLst>
          </p:cNvPr>
          <p:cNvSpPr txBox="1"/>
          <p:nvPr/>
        </p:nvSpPr>
        <p:spPr>
          <a:xfrm>
            <a:off x="870147" y="1835693"/>
            <a:ext cx="10712253" cy="2104872"/>
          </a:xfrm>
          <a:prstGeom prst="rect">
            <a:avLst/>
          </a:prstGeom>
          <a:noFill/>
        </p:spPr>
        <p:txBody>
          <a:bodyPr wrap="square">
            <a:spAutoFit/>
          </a:bodyPr>
          <a:lstStyle/>
          <a:p>
            <a:pPr>
              <a:lnSpc>
                <a:spcPct val="150000"/>
              </a:lnSpc>
            </a:pPr>
            <a:r>
              <a:rPr lang="zh-CN" altLang="en-US" dirty="0"/>
              <a:t>        通讯最基本的部分是栅栏功能。栅栏功能有两个目的</a:t>
            </a:r>
            <a:r>
              <a:rPr lang="en-US" altLang="zh-CN" dirty="0"/>
              <a:t>: </a:t>
            </a:r>
          </a:p>
          <a:p>
            <a:pPr>
              <a:lnSpc>
                <a:spcPct val="150000"/>
              </a:lnSpc>
            </a:pPr>
            <a:r>
              <a:rPr lang="en-US" altLang="zh-CN" b="1" dirty="0"/>
              <a:t>        1</a:t>
            </a:r>
            <a:r>
              <a:rPr lang="zh-CN" altLang="en-US" b="1" dirty="0"/>
              <a:t>、栅栏函数的功能可以同步组中工作项的执行。</a:t>
            </a:r>
            <a:r>
              <a:rPr lang="zh-CN" altLang="en-US" dirty="0"/>
              <a:t>通过同步，工作项</a:t>
            </a:r>
            <a:r>
              <a:rPr lang="en-US" altLang="zh-CN" dirty="0"/>
              <a:t>A</a:t>
            </a:r>
            <a:r>
              <a:rPr lang="zh-CN" altLang="en-US" dirty="0"/>
              <a:t>可以确保工作项</a:t>
            </a:r>
            <a:r>
              <a:rPr lang="en-US" altLang="zh-CN" dirty="0"/>
              <a:t>B</a:t>
            </a:r>
            <a:r>
              <a:rPr lang="zh-CN" altLang="en-US" dirty="0"/>
              <a:t>在使用某个操作的结果之前，完成该操作。</a:t>
            </a:r>
            <a:endParaRPr lang="en-US" altLang="zh-CN" dirty="0"/>
          </a:p>
          <a:p>
            <a:pPr>
              <a:lnSpc>
                <a:spcPct val="150000"/>
              </a:lnSpc>
            </a:pPr>
            <a:r>
              <a:rPr lang="zh-CN" altLang="en-US" b="1" dirty="0"/>
              <a:t>        </a:t>
            </a:r>
            <a:r>
              <a:rPr lang="en-US" altLang="zh-CN" b="1" dirty="0"/>
              <a:t>2</a:t>
            </a:r>
            <a:r>
              <a:rPr lang="zh-CN" altLang="en-US" b="1" dirty="0"/>
              <a:t>、栅栏函数同步每个工作项，并检查内存状态。</a:t>
            </a:r>
            <a:r>
              <a:rPr lang="zh-CN" altLang="en-US" dirty="0"/>
              <a:t>这种类型的同步操作称为强制内存一致或隔离内存。内存一致与同步执行一样重要。</a:t>
            </a:r>
            <a:endParaRPr lang="zh-CN" altLang="en-US" dirty="0">
              <a:latin typeface="+mn-ea"/>
            </a:endParaRPr>
          </a:p>
        </p:txBody>
      </p:sp>
      <p:sp>
        <p:nvSpPr>
          <p:cNvPr id="3" name="矩形 2">
            <a:extLst>
              <a:ext uri="{FF2B5EF4-FFF2-40B4-BE49-F238E27FC236}">
                <a16:creationId xmlns:a16="http://schemas.microsoft.com/office/drawing/2014/main" id="{7EBA2C9C-1707-49D6-8C81-5A58083B9F79}"/>
              </a:ext>
            </a:extLst>
          </p:cNvPr>
          <p:cNvSpPr/>
          <p:nvPr/>
        </p:nvSpPr>
        <p:spPr>
          <a:xfrm>
            <a:off x="4498165" y="4106281"/>
            <a:ext cx="5117233" cy="16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95000"/>
                    <a:lumOff val="5000"/>
                  </a:schemeClr>
                </a:solidFill>
              </a:rPr>
              <a:t>为什么内存在默认情况下不一致</a:t>
            </a:r>
            <a:r>
              <a:rPr lang="en-US" altLang="zh-CN" sz="2000" dirty="0">
                <a:solidFill>
                  <a:schemeClr val="tx1">
                    <a:lumMod val="95000"/>
                    <a:lumOff val="5000"/>
                  </a:schemeClr>
                </a:solidFill>
              </a:rPr>
              <a:t>?</a:t>
            </a:r>
          </a:p>
          <a:p>
            <a:r>
              <a:rPr lang="zh-CN" altLang="en-US" dirty="0">
                <a:solidFill>
                  <a:schemeClr val="tx1">
                    <a:lumMod val="95000"/>
                    <a:lumOff val="5000"/>
                  </a:schemeClr>
                </a:solidFill>
              </a:rPr>
              <a:t>        内存一致的实现的代价非常昂贵。如果允许工作项看到不一致的内存数据，并且只要求程序某些时间点上保证内存一致性，这样加速器硬件价格会更便宜，性能更好。 </a:t>
            </a:r>
          </a:p>
        </p:txBody>
      </p:sp>
    </p:spTree>
    <p:extLst>
      <p:ext uri="{BB962C8B-B14F-4D97-AF65-F5344CB8AC3E}">
        <p14:creationId xmlns:p14="http://schemas.microsoft.com/office/powerpoint/2010/main" val="3701961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通过栅栏进行同步 </a:t>
            </a:r>
            <a:endParaRPr lang="en-US" altLang="zh-CN" dirty="0"/>
          </a:p>
        </p:txBody>
      </p:sp>
      <p:sp>
        <p:nvSpPr>
          <p:cNvPr id="7" name="文本框 6">
            <a:extLst>
              <a:ext uri="{FF2B5EF4-FFF2-40B4-BE49-F238E27FC236}">
                <a16:creationId xmlns:a16="http://schemas.microsoft.com/office/drawing/2014/main" id="{D2BA0C69-A897-477A-8006-8F6B038CB9B5}"/>
              </a:ext>
            </a:extLst>
          </p:cNvPr>
          <p:cNvSpPr txBox="1"/>
          <p:nvPr/>
        </p:nvSpPr>
        <p:spPr>
          <a:xfrm>
            <a:off x="870147" y="1835693"/>
            <a:ext cx="10712253" cy="869533"/>
          </a:xfrm>
          <a:prstGeom prst="rect">
            <a:avLst/>
          </a:prstGeom>
          <a:noFill/>
        </p:spPr>
        <p:txBody>
          <a:bodyPr wrap="square">
            <a:spAutoFit/>
          </a:bodyPr>
          <a:lstStyle/>
          <a:p>
            <a:pPr>
              <a:lnSpc>
                <a:spcPct val="150000"/>
              </a:lnSpc>
            </a:pPr>
            <a:r>
              <a:rPr lang="zh-CN" altLang="en-US" dirty="0"/>
              <a:t>        下图显示了在栅栏功能上同步组中的四个工作项。尽管每个工作项的执行时间可能不同，但没有任何工作项可以跨过栅栏执行。在执行了栅栏功能之后，所有工作项就有了一致的内存。</a:t>
            </a:r>
            <a:endParaRPr lang="zh-CN" altLang="en-US" dirty="0">
              <a:latin typeface="+mn-ea"/>
            </a:endParaRPr>
          </a:p>
        </p:txBody>
      </p:sp>
      <p:pic>
        <p:nvPicPr>
          <p:cNvPr id="4" name="图片 3">
            <a:extLst>
              <a:ext uri="{FF2B5EF4-FFF2-40B4-BE49-F238E27FC236}">
                <a16:creationId xmlns:a16="http://schemas.microsoft.com/office/drawing/2014/main" id="{CCE2C5CF-F0CB-43D3-96C0-BB1703F6B3BE}"/>
              </a:ext>
            </a:extLst>
          </p:cNvPr>
          <p:cNvPicPr>
            <a:picLocks noChangeAspect="1"/>
          </p:cNvPicPr>
          <p:nvPr/>
        </p:nvPicPr>
        <p:blipFill>
          <a:blip r:embed="rId3"/>
          <a:stretch>
            <a:fillRect/>
          </a:stretch>
        </p:blipFill>
        <p:spPr>
          <a:xfrm>
            <a:off x="5946440" y="2705226"/>
            <a:ext cx="3744819" cy="3674397"/>
          </a:xfrm>
          <a:prstGeom prst="rect">
            <a:avLst/>
          </a:prstGeom>
        </p:spPr>
      </p:pic>
      <p:sp>
        <p:nvSpPr>
          <p:cNvPr id="8" name="文本框 7">
            <a:extLst>
              <a:ext uri="{FF2B5EF4-FFF2-40B4-BE49-F238E27FC236}">
                <a16:creationId xmlns:a16="http://schemas.microsoft.com/office/drawing/2014/main" id="{D687DDF2-DDF6-4B47-B925-8C94A5818873}"/>
              </a:ext>
            </a:extLst>
          </p:cNvPr>
          <p:cNvSpPr txBox="1"/>
          <p:nvPr/>
        </p:nvSpPr>
        <p:spPr>
          <a:xfrm>
            <a:off x="494319" y="3302510"/>
            <a:ext cx="5418044" cy="1700530"/>
          </a:xfrm>
          <a:prstGeom prst="rect">
            <a:avLst/>
          </a:prstGeom>
          <a:noFill/>
        </p:spPr>
        <p:txBody>
          <a:bodyPr wrap="square">
            <a:spAutoFit/>
          </a:bodyPr>
          <a:lstStyle/>
          <a:p>
            <a:pPr>
              <a:lnSpc>
                <a:spcPct val="150000"/>
              </a:lnSpc>
            </a:pPr>
            <a:r>
              <a:rPr lang="zh-CN" altLang="en-US" dirty="0"/>
              <a:t>        因为栅栏功能</a:t>
            </a:r>
            <a:r>
              <a:rPr lang="zh-CN" altLang="en-US" dirty="0">
                <a:solidFill>
                  <a:srgbClr val="FF0000"/>
                </a:solidFill>
              </a:rPr>
              <a:t>同步执行</a:t>
            </a:r>
            <a:r>
              <a:rPr lang="zh-CN" altLang="en-US" dirty="0"/>
              <a:t>，所以要么组中的所有工作项执行栅栏操作，要么组中没有工作项执行栅栏操作。如果组分支中的某些工作项绕过栅栏功能，则组中的其他工作项可能永远在栅栏处等待</a:t>
            </a:r>
            <a:r>
              <a:rPr lang="en-US" altLang="zh-CN" dirty="0"/>
              <a:t>!</a:t>
            </a:r>
            <a:endParaRPr lang="zh-CN" altLang="en-US" dirty="0"/>
          </a:p>
        </p:txBody>
      </p:sp>
      <p:sp>
        <p:nvSpPr>
          <p:cNvPr id="6" name="箭头: 下 5">
            <a:extLst>
              <a:ext uri="{FF2B5EF4-FFF2-40B4-BE49-F238E27FC236}">
                <a16:creationId xmlns:a16="http://schemas.microsoft.com/office/drawing/2014/main" id="{589A76D1-EF42-45D5-AB5B-A35156957C2A}"/>
              </a:ext>
            </a:extLst>
          </p:cNvPr>
          <p:cNvSpPr/>
          <p:nvPr/>
        </p:nvSpPr>
        <p:spPr>
          <a:xfrm rot="862252">
            <a:off x="1879916" y="2765161"/>
            <a:ext cx="289655" cy="5093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8D435642-342E-4615-A452-1FD671CA482E}"/>
              </a:ext>
            </a:extLst>
          </p:cNvPr>
          <p:cNvCxnSpPr/>
          <p:nvPr/>
        </p:nvCxnSpPr>
        <p:spPr>
          <a:xfrm>
            <a:off x="10404850" y="2270459"/>
            <a:ext cx="88600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5853F4E0-C33E-4410-8869-9566E1C40C61}"/>
              </a:ext>
            </a:extLst>
          </p:cNvPr>
          <p:cNvCxnSpPr>
            <a:cxnSpLocks/>
          </p:cNvCxnSpPr>
          <p:nvPr/>
        </p:nvCxnSpPr>
        <p:spPr>
          <a:xfrm>
            <a:off x="981608" y="2705226"/>
            <a:ext cx="272142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9578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工作组的本地内存</a:t>
            </a:r>
            <a:endParaRPr lang="en-US" altLang="zh-CN" dirty="0"/>
          </a:p>
        </p:txBody>
      </p:sp>
      <p:sp>
        <p:nvSpPr>
          <p:cNvPr id="7" name="文本框 6">
            <a:extLst>
              <a:ext uri="{FF2B5EF4-FFF2-40B4-BE49-F238E27FC236}">
                <a16:creationId xmlns:a16="http://schemas.microsoft.com/office/drawing/2014/main" id="{D2BA0C69-A897-477A-8006-8F6B038CB9B5}"/>
              </a:ext>
            </a:extLst>
          </p:cNvPr>
          <p:cNvSpPr txBox="1"/>
          <p:nvPr/>
        </p:nvSpPr>
        <p:spPr>
          <a:xfrm>
            <a:off x="870147" y="1835693"/>
            <a:ext cx="10712253" cy="858377"/>
          </a:xfrm>
          <a:prstGeom prst="rect">
            <a:avLst/>
          </a:prstGeom>
          <a:noFill/>
        </p:spPr>
        <p:txBody>
          <a:bodyPr wrap="square">
            <a:spAutoFit/>
          </a:bodyPr>
          <a:lstStyle/>
          <a:p>
            <a:pPr>
              <a:lnSpc>
                <a:spcPct val="150000"/>
              </a:lnSpc>
            </a:pPr>
            <a:r>
              <a:rPr lang="zh-CN" altLang="en-US" dirty="0"/>
              <a:t>        工作组栅栏功能可以协调工作组中工作项的通信，但是通信必须通过内存进行。</a:t>
            </a:r>
            <a:r>
              <a:rPr lang="zh-CN" altLang="en-US" dirty="0">
                <a:latin typeface="+mn-ea"/>
              </a:rPr>
              <a:t>如图所示，</a:t>
            </a:r>
            <a:r>
              <a:rPr lang="zh-CN" altLang="en-US" dirty="0">
                <a:solidFill>
                  <a:srgbClr val="FF0000"/>
                </a:solidFill>
              </a:rPr>
              <a:t>每个工作组可以访问所有全局内存，但只能访问自己的本地内存。</a:t>
            </a:r>
            <a:endParaRPr lang="zh-CN" altLang="en-US" dirty="0">
              <a:solidFill>
                <a:srgbClr val="FF0000"/>
              </a:solidFill>
              <a:latin typeface="+mn-ea"/>
            </a:endParaRPr>
          </a:p>
        </p:txBody>
      </p:sp>
      <p:pic>
        <p:nvPicPr>
          <p:cNvPr id="4" name="图片 3">
            <a:extLst>
              <a:ext uri="{FF2B5EF4-FFF2-40B4-BE49-F238E27FC236}">
                <a16:creationId xmlns:a16="http://schemas.microsoft.com/office/drawing/2014/main" id="{1E54F25E-D1AE-4B6E-85ED-5E19A448B4DF}"/>
              </a:ext>
            </a:extLst>
          </p:cNvPr>
          <p:cNvPicPr>
            <a:picLocks noChangeAspect="1"/>
          </p:cNvPicPr>
          <p:nvPr/>
        </p:nvPicPr>
        <p:blipFill>
          <a:blip r:embed="rId3"/>
          <a:stretch>
            <a:fillRect/>
          </a:stretch>
        </p:blipFill>
        <p:spPr>
          <a:xfrm>
            <a:off x="2164143" y="2808030"/>
            <a:ext cx="7681969" cy="3048022"/>
          </a:xfrm>
          <a:prstGeom prst="rect">
            <a:avLst/>
          </a:prstGeom>
        </p:spPr>
      </p:pic>
    </p:spTree>
    <p:extLst>
      <p:ext uri="{BB962C8B-B14F-4D97-AF65-F5344CB8AC3E}">
        <p14:creationId xmlns:p14="http://schemas.microsoft.com/office/powerpoint/2010/main" val="202620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使用工作组栅栏和本地内存 </a:t>
            </a:r>
            <a:endParaRPr lang="en-US" altLang="zh-CN" dirty="0"/>
          </a:p>
        </p:txBody>
      </p:sp>
      <p:sp>
        <p:nvSpPr>
          <p:cNvPr id="7" name="文本框 6">
            <a:extLst>
              <a:ext uri="{FF2B5EF4-FFF2-40B4-BE49-F238E27FC236}">
                <a16:creationId xmlns:a16="http://schemas.microsoft.com/office/drawing/2014/main" id="{D2BA0C69-A897-477A-8006-8F6B038CB9B5}"/>
              </a:ext>
            </a:extLst>
          </p:cNvPr>
          <p:cNvSpPr txBox="1"/>
          <p:nvPr/>
        </p:nvSpPr>
        <p:spPr>
          <a:xfrm>
            <a:off x="870147" y="1835693"/>
            <a:ext cx="10712253" cy="869533"/>
          </a:xfrm>
          <a:prstGeom prst="rect">
            <a:avLst/>
          </a:prstGeom>
          <a:noFill/>
        </p:spPr>
        <p:txBody>
          <a:bodyPr wrap="square">
            <a:spAutoFit/>
          </a:bodyPr>
          <a:lstStyle/>
          <a:p>
            <a:pPr>
              <a:lnSpc>
                <a:spcPct val="150000"/>
              </a:lnSpc>
            </a:pPr>
            <a:r>
              <a:rPr lang="zh-CN" altLang="en-US" dirty="0"/>
              <a:t>        现在已经确定了工作项之间通信的基本构建块，可以描述如何在内核中表示工作组栅栏和本地内存。</a:t>
            </a:r>
            <a:r>
              <a:rPr lang="zh-CN" altLang="en-US" b="1" dirty="0"/>
              <a:t>以矩阵乘法内核示例为基础</a:t>
            </a:r>
            <a:r>
              <a:rPr lang="zh-CN" altLang="en-US" dirty="0"/>
              <a:t>，通过介绍执行矩阵乘法的工作组中工作项之间的通信。</a:t>
            </a:r>
            <a:endParaRPr lang="zh-CN" altLang="en-US" dirty="0">
              <a:solidFill>
                <a:srgbClr val="FF0000"/>
              </a:solidFill>
              <a:latin typeface="+mn-ea"/>
            </a:endParaRPr>
          </a:p>
        </p:txBody>
      </p:sp>
      <p:pic>
        <p:nvPicPr>
          <p:cNvPr id="5" name="图片 4">
            <a:extLst>
              <a:ext uri="{FF2B5EF4-FFF2-40B4-BE49-F238E27FC236}">
                <a16:creationId xmlns:a16="http://schemas.microsoft.com/office/drawing/2014/main" id="{D1F31FA3-D1DC-4E69-926C-C0B3E0BC366B}"/>
              </a:ext>
            </a:extLst>
          </p:cNvPr>
          <p:cNvPicPr>
            <a:picLocks noChangeAspect="1"/>
          </p:cNvPicPr>
          <p:nvPr/>
        </p:nvPicPr>
        <p:blipFill>
          <a:blip r:embed="rId3"/>
          <a:stretch>
            <a:fillRect/>
          </a:stretch>
        </p:blipFill>
        <p:spPr>
          <a:xfrm>
            <a:off x="216279" y="3187866"/>
            <a:ext cx="5652185" cy="2531393"/>
          </a:xfrm>
          <a:prstGeom prst="rect">
            <a:avLst/>
          </a:prstGeom>
        </p:spPr>
      </p:pic>
      <p:sp>
        <p:nvSpPr>
          <p:cNvPr id="8" name="文本框 7">
            <a:extLst>
              <a:ext uri="{FF2B5EF4-FFF2-40B4-BE49-F238E27FC236}">
                <a16:creationId xmlns:a16="http://schemas.microsoft.com/office/drawing/2014/main" id="{E6F5B221-9D1E-4144-BC2B-4BDB29613DEE}"/>
              </a:ext>
            </a:extLst>
          </p:cNvPr>
          <p:cNvSpPr txBox="1"/>
          <p:nvPr/>
        </p:nvSpPr>
        <p:spPr>
          <a:xfrm>
            <a:off x="6804043" y="3187866"/>
            <a:ext cx="5220883" cy="2116028"/>
          </a:xfrm>
          <a:prstGeom prst="rect">
            <a:avLst/>
          </a:prstGeom>
          <a:noFill/>
        </p:spPr>
        <p:txBody>
          <a:bodyPr wrap="square">
            <a:spAutoFit/>
          </a:bodyPr>
          <a:lstStyle/>
          <a:p>
            <a:pPr>
              <a:lnSpc>
                <a:spcPct val="150000"/>
              </a:lnSpc>
            </a:pPr>
            <a:r>
              <a:rPr lang="zh-CN" altLang="en-US" b="0" i="0" dirty="0">
                <a:solidFill>
                  <a:srgbClr val="333333"/>
                </a:solidFill>
                <a:effectLst/>
                <a:latin typeface="Helvetica Neue"/>
              </a:rPr>
              <a:t>        我们观察到矩阵乘法算法具有高度的</a:t>
            </a:r>
            <a:r>
              <a:rPr lang="zh-CN" altLang="en-US" b="0" i="0" dirty="0">
                <a:solidFill>
                  <a:srgbClr val="FF0000"/>
                </a:solidFill>
                <a:effectLst/>
                <a:latin typeface="Helvetica Neue"/>
              </a:rPr>
              <a:t>重用性</a:t>
            </a:r>
            <a:r>
              <a:rPr lang="zh-CN" altLang="en-US" b="0" i="0" dirty="0">
                <a:solidFill>
                  <a:srgbClr val="333333"/>
                </a:solidFill>
                <a:effectLst/>
                <a:latin typeface="Helvetica Neue"/>
              </a:rPr>
              <a:t>，可以使用工作项分组来改善访问的局部性</a:t>
            </a:r>
            <a:r>
              <a:rPr lang="zh-CN" altLang="en-US" dirty="0">
                <a:solidFill>
                  <a:srgbClr val="333333"/>
                </a:solidFill>
                <a:latin typeface="Helvetica Neue"/>
              </a:rPr>
              <a:t>。</a:t>
            </a:r>
            <a:endParaRPr lang="en-US" altLang="zh-CN" dirty="0">
              <a:solidFill>
                <a:srgbClr val="333333"/>
              </a:solidFill>
              <a:latin typeface="Helvetica Neue"/>
            </a:endParaRPr>
          </a:p>
          <a:p>
            <a:pPr>
              <a:lnSpc>
                <a:spcPct val="150000"/>
              </a:lnSpc>
            </a:pPr>
            <a:r>
              <a:rPr lang="en-US" altLang="zh-CN" b="0" i="0" dirty="0">
                <a:solidFill>
                  <a:srgbClr val="333333"/>
                </a:solidFill>
                <a:effectLst/>
                <a:latin typeface="Helvetica Neue"/>
              </a:rPr>
              <a:t>        </a:t>
            </a:r>
            <a:r>
              <a:rPr lang="zh-CN" altLang="en-US" b="0" i="0" dirty="0">
                <a:solidFill>
                  <a:srgbClr val="333333"/>
                </a:solidFill>
                <a:effectLst/>
                <a:latin typeface="Helvetica Neue"/>
              </a:rPr>
              <a:t>我们改进的矩阵乘法内核将</a:t>
            </a:r>
            <a:r>
              <a:rPr lang="zh-CN" altLang="en-US" b="0" i="0" dirty="0">
                <a:solidFill>
                  <a:srgbClr val="FF0000"/>
                </a:solidFill>
                <a:effectLst/>
                <a:latin typeface="Helvetica Neue"/>
              </a:rPr>
              <a:t>使用本地内存作为显式缓存，以保证访问的局部性</a:t>
            </a:r>
            <a:r>
              <a:rPr lang="zh-CN" altLang="en-US" b="0" i="0" dirty="0">
                <a:solidFill>
                  <a:srgbClr val="333333"/>
                </a:solidFill>
                <a:effectLst/>
                <a:latin typeface="Helvetica Neue"/>
              </a:rPr>
              <a:t>，而不是依赖隐式缓存行为来提高性能。</a:t>
            </a:r>
            <a:endParaRPr lang="zh-CN" altLang="en-US" dirty="0"/>
          </a:p>
        </p:txBody>
      </p:sp>
      <p:sp>
        <p:nvSpPr>
          <p:cNvPr id="9" name="箭头: 右 8">
            <a:extLst>
              <a:ext uri="{FF2B5EF4-FFF2-40B4-BE49-F238E27FC236}">
                <a16:creationId xmlns:a16="http://schemas.microsoft.com/office/drawing/2014/main" id="{8087CDE3-0268-4C2A-94EB-2E47725E2DA7}"/>
              </a:ext>
            </a:extLst>
          </p:cNvPr>
          <p:cNvSpPr/>
          <p:nvPr/>
        </p:nvSpPr>
        <p:spPr>
          <a:xfrm>
            <a:off x="5719259" y="4081675"/>
            <a:ext cx="753481" cy="482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21619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使用工作组栅栏和本地内存 </a:t>
            </a:r>
            <a:endParaRPr lang="en-US" altLang="zh-CN" dirty="0"/>
          </a:p>
        </p:txBody>
      </p:sp>
      <p:sp>
        <p:nvSpPr>
          <p:cNvPr id="7" name="文本框 6">
            <a:extLst>
              <a:ext uri="{FF2B5EF4-FFF2-40B4-BE49-F238E27FC236}">
                <a16:creationId xmlns:a16="http://schemas.microsoft.com/office/drawing/2014/main" id="{D2BA0C69-A897-477A-8006-8F6B038CB9B5}"/>
              </a:ext>
            </a:extLst>
          </p:cNvPr>
          <p:cNvSpPr txBox="1"/>
          <p:nvPr/>
        </p:nvSpPr>
        <p:spPr>
          <a:xfrm>
            <a:off x="870147" y="1702865"/>
            <a:ext cx="10712253" cy="1689373"/>
          </a:xfrm>
          <a:prstGeom prst="rect">
            <a:avLst/>
          </a:prstGeom>
          <a:noFill/>
        </p:spPr>
        <p:txBody>
          <a:bodyPr wrap="square">
            <a:spAutoFit/>
          </a:bodyPr>
          <a:lstStyle/>
          <a:p>
            <a:pPr>
              <a:lnSpc>
                <a:spcPct val="150000"/>
              </a:lnSpc>
            </a:pPr>
            <a:r>
              <a:rPr lang="zh-CN" altLang="en-US" dirty="0"/>
              <a:t>        下图修改后的代码，展示了由单行组成的工作组。</a:t>
            </a:r>
            <a:endParaRPr lang="en-US" altLang="zh-CN" dirty="0"/>
          </a:p>
          <a:p>
            <a:pPr>
              <a:lnSpc>
                <a:spcPct val="150000"/>
              </a:lnSpc>
            </a:pPr>
            <a:r>
              <a:rPr lang="zh-CN" altLang="en-US" b="0" i="0" dirty="0">
                <a:solidFill>
                  <a:srgbClr val="333333"/>
                </a:solidFill>
                <a:effectLst/>
                <a:latin typeface="Helvetica Neue"/>
              </a:rPr>
              <a:t>        对于结果矩阵行中的元素，每个结果元素都是使用来自输入矩阵</a:t>
            </a:r>
            <a:r>
              <a:rPr lang="en-US" altLang="zh-CN" b="0" i="0" dirty="0">
                <a:solidFill>
                  <a:srgbClr val="333333"/>
                </a:solidFill>
                <a:effectLst/>
                <a:latin typeface="Helvetica Neue"/>
              </a:rPr>
              <a:t>A</a:t>
            </a:r>
            <a:r>
              <a:rPr lang="zh-CN" altLang="en-US" b="0" i="0" dirty="0">
                <a:solidFill>
                  <a:srgbClr val="333333"/>
                </a:solidFill>
                <a:effectLst/>
                <a:latin typeface="Helvetica Neue"/>
              </a:rPr>
              <a:t>的唯一数据列计算的，以蓝色和橙色显示。因为这个输入矩阵没有数据共享，所以它不能作为本地内存；结果元素访问输入矩阵</a:t>
            </a:r>
            <a:r>
              <a:rPr lang="en-US" altLang="zh-CN" b="0" i="0" dirty="0">
                <a:solidFill>
                  <a:srgbClr val="333333"/>
                </a:solidFill>
                <a:effectLst/>
                <a:latin typeface="Helvetica Neue"/>
              </a:rPr>
              <a:t>B</a:t>
            </a:r>
            <a:r>
              <a:rPr lang="zh-CN" altLang="en-US" b="0" i="0" dirty="0">
                <a:solidFill>
                  <a:srgbClr val="333333"/>
                </a:solidFill>
                <a:effectLst/>
                <a:latin typeface="Helvetica Neue"/>
              </a:rPr>
              <a:t>中完全相同的数据，如绿色所示。因为这些数据是可重用的，所以它</a:t>
            </a:r>
            <a:r>
              <a:rPr lang="zh-CN" altLang="en-US" dirty="0">
                <a:solidFill>
                  <a:srgbClr val="333333"/>
                </a:solidFill>
                <a:latin typeface="Helvetica Neue"/>
              </a:rPr>
              <a:t>可以作为</a:t>
            </a:r>
            <a:r>
              <a:rPr lang="zh-CN" altLang="en-US" b="0" i="0" dirty="0">
                <a:solidFill>
                  <a:srgbClr val="333333"/>
                </a:solidFill>
                <a:effectLst/>
                <a:latin typeface="Helvetica Neue"/>
              </a:rPr>
              <a:t>工作组本地内存。</a:t>
            </a:r>
            <a:endParaRPr lang="zh-CN" altLang="en-US" dirty="0">
              <a:solidFill>
                <a:srgbClr val="FF0000"/>
              </a:solidFill>
              <a:latin typeface="+mn-ea"/>
            </a:endParaRPr>
          </a:p>
        </p:txBody>
      </p:sp>
      <p:pic>
        <p:nvPicPr>
          <p:cNvPr id="4" name="图片 3">
            <a:extLst>
              <a:ext uri="{FF2B5EF4-FFF2-40B4-BE49-F238E27FC236}">
                <a16:creationId xmlns:a16="http://schemas.microsoft.com/office/drawing/2014/main" id="{F98E394D-E7CA-40C7-9D9B-B3E49A913455}"/>
              </a:ext>
            </a:extLst>
          </p:cNvPr>
          <p:cNvPicPr>
            <a:picLocks noChangeAspect="1"/>
          </p:cNvPicPr>
          <p:nvPr/>
        </p:nvPicPr>
        <p:blipFill>
          <a:blip r:embed="rId3"/>
          <a:stretch>
            <a:fillRect/>
          </a:stretch>
        </p:blipFill>
        <p:spPr>
          <a:xfrm>
            <a:off x="2064458" y="3392238"/>
            <a:ext cx="7472417" cy="2786083"/>
          </a:xfrm>
          <a:prstGeom prst="rect">
            <a:avLst/>
          </a:prstGeom>
        </p:spPr>
      </p:pic>
    </p:spTree>
    <p:extLst>
      <p:ext uri="{BB962C8B-B14F-4D97-AF65-F5344CB8AC3E}">
        <p14:creationId xmlns:p14="http://schemas.microsoft.com/office/powerpoint/2010/main" val="143221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4D71C-A9AE-41B6-9C1C-481C91992ED8}"/>
              </a:ext>
            </a:extLst>
          </p:cNvPr>
          <p:cNvSpPr>
            <a:spLocks noGrp="1"/>
          </p:cNvSpPr>
          <p:nvPr>
            <p:ph type="title"/>
          </p:nvPr>
        </p:nvSpPr>
        <p:spPr/>
        <p:txBody>
          <a:bodyPr/>
          <a:lstStyle/>
          <a:p>
            <a:pPr>
              <a:lnSpc>
                <a:spcPct val="150000"/>
              </a:lnSpc>
            </a:pPr>
            <a:r>
              <a:rPr lang="zh-CN" altLang="en-US" dirty="0"/>
              <a:t>使用工作组栅栏和本地内存 </a:t>
            </a:r>
            <a:endParaRPr lang="en-US" altLang="zh-CN" dirty="0"/>
          </a:p>
        </p:txBody>
      </p:sp>
      <p:sp>
        <p:nvSpPr>
          <p:cNvPr id="7" name="文本框 6">
            <a:extLst>
              <a:ext uri="{FF2B5EF4-FFF2-40B4-BE49-F238E27FC236}">
                <a16:creationId xmlns:a16="http://schemas.microsoft.com/office/drawing/2014/main" id="{D2BA0C69-A897-477A-8006-8F6B038CB9B5}"/>
              </a:ext>
            </a:extLst>
          </p:cNvPr>
          <p:cNvSpPr txBox="1"/>
          <p:nvPr/>
        </p:nvSpPr>
        <p:spPr>
          <a:xfrm>
            <a:off x="870147" y="1835693"/>
            <a:ext cx="10712253" cy="858377"/>
          </a:xfrm>
          <a:prstGeom prst="rect">
            <a:avLst/>
          </a:prstGeom>
          <a:noFill/>
        </p:spPr>
        <p:txBody>
          <a:bodyPr wrap="square">
            <a:spAutoFit/>
          </a:bodyPr>
          <a:lstStyle/>
          <a:p>
            <a:pPr>
              <a:lnSpc>
                <a:spcPct val="150000"/>
              </a:lnSpc>
            </a:pPr>
            <a:r>
              <a:rPr lang="zh-CN" altLang="en-US" dirty="0"/>
              <a:t>        因为要将非常大的矩阵相乘，而且工作组本地内存可能是有限的资源，所以修改后的内核将处理每个矩阵的子部分，将其称为</a:t>
            </a:r>
            <a:r>
              <a:rPr lang="zh-CN" altLang="en-US" dirty="0">
                <a:solidFill>
                  <a:srgbClr val="FF0000"/>
                </a:solidFill>
              </a:rPr>
              <a:t>矩阵块</a:t>
            </a:r>
            <a:r>
              <a:rPr lang="zh-CN" altLang="en-US" dirty="0"/>
              <a:t>。对于每一个</a:t>
            </a:r>
            <a:r>
              <a:rPr lang="zh-CN" altLang="en-US" b="0" i="0" dirty="0">
                <a:effectLst/>
                <a:latin typeface="Helvetica Neue"/>
              </a:rPr>
              <a:t>矩阵块，我们会同步工作项，然后从本地存储器加载数据。</a:t>
            </a:r>
            <a:endParaRPr lang="zh-CN" altLang="en-US" dirty="0">
              <a:latin typeface="+mn-ea"/>
            </a:endParaRPr>
          </a:p>
        </p:txBody>
      </p:sp>
      <p:pic>
        <p:nvPicPr>
          <p:cNvPr id="5" name="图片 4">
            <a:extLst>
              <a:ext uri="{FF2B5EF4-FFF2-40B4-BE49-F238E27FC236}">
                <a16:creationId xmlns:a16="http://schemas.microsoft.com/office/drawing/2014/main" id="{662D5CEC-E337-4D91-BC1F-FBDF894F8AB8}"/>
              </a:ext>
            </a:extLst>
          </p:cNvPr>
          <p:cNvPicPr>
            <a:picLocks noChangeAspect="1"/>
          </p:cNvPicPr>
          <p:nvPr/>
        </p:nvPicPr>
        <p:blipFill>
          <a:blip r:embed="rId3"/>
          <a:stretch>
            <a:fillRect/>
          </a:stretch>
        </p:blipFill>
        <p:spPr>
          <a:xfrm>
            <a:off x="3176914" y="2914289"/>
            <a:ext cx="7553380" cy="3009922"/>
          </a:xfrm>
          <a:prstGeom prst="rect">
            <a:avLst/>
          </a:prstGeom>
        </p:spPr>
      </p:pic>
      <p:sp>
        <p:nvSpPr>
          <p:cNvPr id="8" name="文本框 7">
            <a:extLst>
              <a:ext uri="{FF2B5EF4-FFF2-40B4-BE49-F238E27FC236}">
                <a16:creationId xmlns:a16="http://schemas.microsoft.com/office/drawing/2014/main" id="{360D222A-9AEF-4CA9-AF5B-D331932FD3A7}"/>
              </a:ext>
            </a:extLst>
          </p:cNvPr>
          <p:cNvSpPr txBox="1"/>
          <p:nvPr/>
        </p:nvSpPr>
        <p:spPr>
          <a:xfrm>
            <a:off x="301665" y="3496300"/>
            <a:ext cx="2875249" cy="1700530"/>
          </a:xfrm>
          <a:prstGeom prst="rect">
            <a:avLst/>
          </a:prstGeom>
          <a:noFill/>
        </p:spPr>
        <p:txBody>
          <a:bodyPr wrap="square">
            <a:spAutoFit/>
          </a:bodyPr>
          <a:lstStyle/>
          <a:p>
            <a:pPr>
              <a:lnSpc>
                <a:spcPct val="150000"/>
              </a:lnSpc>
            </a:pPr>
            <a:r>
              <a:rPr lang="zh-CN" altLang="en-US" dirty="0"/>
              <a:t>绿色的输入数据重用并从</a:t>
            </a:r>
            <a:r>
              <a:rPr lang="zh-CN" altLang="en-US" dirty="0">
                <a:solidFill>
                  <a:srgbClr val="FF0000"/>
                </a:solidFill>
              </a:rPr>
              <a:t>本地内存</a:t>
            </a:r>
            <a:r>
              <a:rPr lang="zh-CN" altLang="en-US" dirty="0"/>
              <a:t>读取，蓝色和橙色的输入数据从</a:t>
            </a:r>
            <a:r>
              <a:rPr lang="zh-CN" altLang="en-US" dirty="0">
                <a:solidFill>
                  <a:srgbClr val="FF0000"/>
                </a:solidFill>
              </a:rPr>
              <a:t>全局内存</a:t>
            </a:r>
            <a:r>
              <a:rPr lang="zh-CN" altLang="en-US" dirty="0"/>
              <a:t>读取 </a:t>
            </a:r>
          </a:p>
        </p:txBody>
      </p:sp>
    </p:spTree>
    <p:extLst>
      <p:ext uri="{BB962C8B-B14F-4D97-AF65-F5344CB8AC3E}">
        <p14:creationId xmlns:p14="http://schemas.microsoft.com/office/powerpoint/2010/main" val="2223303803"/>
      </p:ext>
    </p:extLst>
  </p:cSld>
  <p:clrMapOvr>
    <a:masterClrMapping/>
  </p:clrMapOvr>
</p:sld>
</file>

<file path=ppt/theme/theme1.xml><?xml version="1.0" encoding="utf-8"?>
<a:theme xmlns:a="http://schemas.openxmlformats.org/drawingml/2006/main" name="主题1">
  <a:themeElements>
    <a:clrScheme name="moban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ban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ban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ban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ban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ban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ban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ban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ban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ban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ban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ban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ban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ban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高性能并行程序设计-1课程简介</Template>
  <TotalTime>4045</TotalTime>
  <Words>2618</Words>
  <Application>Microsoft Office PowerPoint</Application>
  <PresentationFormat>宽屏</PresentationFormat>
  <Paragraphs>139</Paragraphs>
  <Slides>32</Slides>
  <Notes>32</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32</vt:i4>
      </vt:variant>
    </vt:vector>
  </HeadingPairs>
  <TitlesOfParts>
    <vt:vector size="41" baseType="lpstr">
      <vt:lpstr>Helvetica Neue</vt:lpstr>
      <vt:lpstr>等线</vt:lpstr>
      <vt:lpstr>黑体</vt:lpstr>
      <vt:lpstr>宋体</vt:lpstr>
      <vt:lpstr>Arial</vt:lpstr>
      <vt:lpstr>Calibri</vt:lpstr>
      <vt:lpstr>主题1</vt:lpstr>
      <vt:lpstr>自定义设计方案</vt:lpstr>
      <vt:lpstr>1_自定义设计方案</vt:lpstr>
      <vt:lpstr>第九章 通信与同步</vt:lpstr>
      <vt:lpstr>工作组和工作项</vt:lpstr>
      <vt:lpstr>有效通讯的基础 </vt:lpstr>
      <vt:lpstr>通过栅栏进行同步 </vt:lpstr>
      <vt:lpstr>通过栅栏进行同步 </vt:lpstr>
      <vt:lpstr>工作组的本地内存</vt:lpstr>
      <vt:lpstr>使用工作组栅栏和本地内存 </vt:lpstr>
      <vt:lpstr>使用工作组栅栏和本地内存 </vt:lpstr>
      <vt:lpstr>使用工作组栅栏和本地内存 </vt:lpstr>
      <vt:lpstr>ND-Range 内核</vt:lpstr>
      <vt:lpstr>本地内存访问器</vt:lpstr>
      <vt:lpstr>栅栏函数同步</vt:lpstr>
      <vt:lpstr>完整的 ND-Range 内核示例</vt:lpstr>
      <vt:lpstr>PowerPoint 演示文稿</vt:lpstr>
      <vt:lpstr>分层内核</vt:lpstr>
      <vt:lpstr>本地内存和栅栏的作用域 </vt:lpstr>
      <vt:lpstr>本地内存和栅栏的作用域 </vt:lpstr>
      <vt:lpstr>完整的分层内核示例</vt:lpstr>
      <vt:lpstr>PowerPoint 演示文稿</vt:lpstr>
      <vt:lpstr>子工作组</vt:lpstr>
      <vt:lpstr>子工作组的栅栏函数</vt:lpstr>
      <vt:lpstr>子工作组内的数据交换</vt:lpstr>
      <vt:lpstr>子工作组内的数据交换</vt:lpstr>
      <vt:lpstr>完整的子组 ND-Range 内核示例</vt:lpstr>
      <vt:lpstr>集合函数</vt:lpstr>
      <vt:lpstr>广播集合函数</vt:lpstr>
      <vt:lpstr>投票集合函数</vt:lpstr>
      <vt:lpstr>打乱集合函数</vt:lpstr>
      <vt:lpstr>打乱集合函数</vt:lpstr>
      <vt:lpstr>打乱集合函数</vt:lpstr>
      <vt:lpstr>加载和存储集合函数</vt:lpstr>
      <vt:lpstr>加载和存储集合函数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智能与并行程序设计</dc:title>
  <dc:creator>方跃坚</dc:creator>
  <cp:lastModifiedBy>方跃坚</cp:lastModifiedBy>
  <cp:revision>127</cp:revision>
  <dcterms:created xsi:type="dcterms:W3CDTF">2021-02-02T01:44:04Z</dcterms:created>
  <dcterms:modified xsi:type="dcterms:W3CDTF">2021-12-13T01:49:08Z</dcterms:modified>
</cp:coreProperties>
</file>